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8"/>
  </p:notesMasterIdLst>
  <p:sldIdLst>
    <p:sldId id="330" r:id="rId3"/>
    <p:sldId id="257" r:id="rId4"/>
    <p:sldId id="379" r:id="rId5"/>
    <p:sldId id="380" r:id="rId6"/>
    <p:sldId id="2002" r:id="rId7"/>
    <p:sldId id="381" r:id="rId8"/>
    <p:sldId id="382" r:id="rId9"/>
    <p:sldId id="1941" r:id="rId10"/>
    <p:sldId id="383" r:id="rId11"/>
    <p:sldId id="1964" r:id="rId12"/>
    <p:sldId id="1965" r:id="rId13"/>
    <p:sldId id="1966" r:id="rId14"/>
    <p:sldId id="1967" r:id="rId15"/>
    <p:sldId id="1968" r:id="rId16"/>
    <p:sldId id="1969" r:id="rId17"/>
    <p:sldId id="1970" r:id="rId18"/>
    <p:sldId id="1971" r:id="rId19"/>
    <p:sldId id="1972" r:id="rId20"/>
    <p:sldId id="1973" r:id="rId21"/>
    <p:sldId id="1974" r:id="rId22"/>
    <p:sldId id="1926" r:id="rId23"/>
    <p:sldId id="1927" r:id="rId24"/>
    <p:sldId id="1928" r:id="rId25"/>
    <p:sldId id="1975" r:id="rId26"/>
    <p:sldId id="1976" r:id="rId27"/>
    <p:sldId id="1977" r:id="rId28"/>
    <p:sldId id="1978" r:id="rId29"/>
    <p:sldId id="1979" r:id="rId30"/>
    <p:sldId id="1980" r:id="rId31"/>
    <p:sldId id="1981" r:id="rId32"/>
    <p:sldId id="1982" r:id="rId33"/>
    <p:sldId id="1983" r:id="rId34"/>
    <p:sldId id="1984" r:id="rId35"/>
    <p:sldId id="1929" r:id="rId36"/>
    <p:sldId id="1985" r:id="rId37"/>
    <p:sldId id="1986" r:id="rId38"/>
    <p:sldId id="1987" r:id="rId39"/>
    <p:sldId id="1988" r:id="rId40"/>
    <p:sldId id="289" r:id="rId41"/>
    <p:sldId id="290" r:id="rId42"/>
    <p:sldId id="291" r:id="rId43"/>
    <p:sldId id="292" r:id="rId44"/>
    <p:sldId id="1989" r:id="rId45"/>
    <p:sldId id="1930" r:id="rId46"/>
    <p:sldId id="1990" r:id="rId47"/>
    <p:sldId id="1931" r:id="rId48"/>
    <p:sldId id="1932" r:id="rId49"/>
    <p:sldId id="1991" r:id="rId50"/>
    <p:sldId id="1992" r:id="rId51"/>
    <p:sldId id="1933" r:id="rId52"/>
    <p:sldId id="1993" r:id="rId53"/>
    <p:sldId id="1934" r:id="rId54"/>
    <p:sldId id="1935" r:id="rId55"/>
    <p:sldId id="1936" r:id="rId56"/>
    <p:sldId id="1994" r:id="rId57"/>
    <p:sldId id="1995" r:id="rId58"/>
    <p:sldId id="1996" r:id="rId59"/>
    <p:sldId id="1997" r:id="rId60"/>
    <p:sldId id="1998" r:id="rId61"/>
    <p:sldId id="307" r:id="rId62"/>
    <p:sldId id="1942" r:id="rId63"/>
    <p:sldId id="384" r:id="rId64"/>
    <p:sldId id="1999" r:id="rId65"/>
    <p:sldId id="2000" r:id="rId66"/>
    <p:sldId id="2001" r:id="rId67"/>
    <p:sldId id="314" r:id="rId68"/>
    <p:sldId id="1938" r:id="rId69"/>
    <p:sldId id="1939" r:id="rId70"/>
    <p:sldId id="317" r:id="rId71"/>
    <p:sldId id="1915" r:id="rId72"/>
    <p:sldId id="1916" r:id="rId73"/>
    <p:sldId id="320" r:id="rId74"/>
    <p:sldId id="321" r:id="rId75"/>
    <p:sldId id="1917" r:id="rId76"/>
    <p:sldId id="323" r:id="rId77"/>
    <p:sldId id="1940" r:id="rId78"/>
    <p:sldId id="386" r:id="rId79"/>
    <p:sldId id="325" r:id="rId80"/>
    <p:sldId id="326" r:id="rId81"/>
    <p:sldId id="327" r:id="rId82"/>
    <p:sldId id="1918" r:id="rId83"/>
    <p:sldId id="1919" r:id="rId84"/>
    <p:sldId id="1920" r:id="rId85"/>
    <p:sldId id="1921" r:id="rId86"/>
    <p:sldId id="332" r:id="rId87"/>
    <p:sldId id="333" r:id="rId88"/>
    <p:sldId id="334" r:id="rId89"/>
    <p:sldId id="369" r:id="rId90"/>
    <p:sldId id="335" r:id="rId91"/>
    <p:sldId id="336" r:id="rId92"/>
    <p:sldId id="337" r:id="rId93"/>
    <p:sldId id="1922" r:id="rId94"/>
    <p:sldId id="1943" r:id="rId95"/>
    <p:sldId id="1906" r:id="rId96"/>
    <p:sldId id="1944" r:id="rId97"/>
    <p:sldId id="1954" r:id="rId98"/>
    <p:sldId id="329" r:id="rId99"/>
    <p:sldId id="1958" r:id="rId100"/>
    <p:sldId id="1959" r:id="rId101"/>
    <p:sldId id="339" r:id="rId102"/>
    <p:sldId id="1960" r:id="rId103"/>
    <p:sldId id="1961" r:id="rId104"/>
    <p:sldId id="1962" r:id="rId105"/>
    <p:sldId id="1945" r:id="rId106"/>
    <p:sldId id="1947" r:id="rId107"/>
    <p:sldId id="1949" r:id="rId108"/>
    <p:sldId id="1950" r:id="rId109"/>
    <p:sldId id="1951" r:id="rId110"/>
    <p:sldId id="1952" r:id="rId111"/>
    <p:sldId id="2003" r:id="rId112"/>
    <p:sldId id="415" r:id="rId113"/>
    <p:sldId id="376" r:id="rId114"/>
    <p:sldId id="375" r:id="rId115"/>
    <p:sldId id="316" r:id="rId116"/>
    <p:sldId id="324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4"/>
    <p:restoredTop sz="94672"/>
  </p:normalViewPr>
  <p:slideViewPr>
    <p:cSldViewPr>
      <p:cViewPr>
        <p:scale>
          <a:sx n="131" d="100"/>
          <a:sy n="131" d="100"/>
        </p:scale>
        <p:origin x="28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5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39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81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随着网络层数的增加，出现梯度消失，梯度爆炸现象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8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先归一化，然后进行缩放和平移，进行还原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26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为什么要学习恒等映射？我的理解是能达到去除异常数据，将整体数据规范化了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0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6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F23-04BC-174D-975B-EA52EAFD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7F4B8-8373-BC4A-8421-8BD78F92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0A5D-2670-46FB-9F71-125129B3C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71876-96D7-40D9-B5A9-E47ED4ADD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90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EFD5-305F-3C4E-B5C5-B78BD3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F126-98FF-6B4D-94F9-975ED7B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D4EA1D-3BB7-425E-A2D4-396EA92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97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771B-1A74-4C45-B6AF-47D374D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48F0-52BC-7748-9157-69DC4A77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0DCD-E7F0-45F1-889B-9273A2954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9234-F65F-489C-8BF6-2D58A516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1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107-386C-1641-9CD9-0EC991B1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DF79-BAF5-EB47-8AC9-CDF09BA2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049E3-C1F5-CC4A-AC46-C057EFD00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EEE-07E2-4433-89F0-A485480F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61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2D-E980-D946-9FCF-611BCF4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6468-B094-734F-B799-EBFFA653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A95BD-C379-1647-A664-F00FED3C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818D-C5DD-3949-AF73-EA9BC14A7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B6B6-0AE2-F441-A704-ED8394DD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DCD080-62AD-41B4-98C7-11051E67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863E-F1DC-634D-8382-33C14251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696A53-1420-4DC0-802A-0E01355F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98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DF79AB-86D9-428D-B986-52004005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5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1AFD-80A6-6549-AD56-7A92D9BC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5DC-D4BA-BD47-ACE3-F8A98BC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DE935-FB9D-544B-BC4D-29D041A7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D744-9BE6-4760-9BB6-4D3999E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9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920-4F51-D640-B8F1-07E31B2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BEF5-1B11-FA44-96F2-FA7B0DC11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BEFB-77FD-AB47-8634-5B508E79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F69-4475-457D-8C25-BE3EFFAA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5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6919-1AE4-084C-916B-607FA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BDEF-CA8F-6C48-8CFE-1DDCD148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C19E0A-E39D-4563-8C0A-EBB53153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82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5CC2-D948-264B-A9D4-D4CF09AD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F8B9-534E-594B-AA27-53CF5056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03756-7836-4D15-AC3E-416BEA07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7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A112F1-0439-894A-84D1-2EC63A591433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972C9-ACB3-E341-B4E5-2D6626D2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5B-105D-DE45-A0A8-CB0E7B30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AAF8-7122-C84B-B6BE-14153B0B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7CA8-D8A2-484C-BCF7-8D63AD7E53F8}"/>
              </a:ext>
            </a:extLst>
          </p:cNvPr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2331-011A-BB4A-90CA-EBA3BA780B6B}"/>
              </a:ext>
            </a:extLst>
          </p:cNvPr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37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08</a:t>
            </a:r>
            <a:r>
              <a:rPr lang="zh-CN" altLang="en-US" dirty="0"/>
              <a:t>章 卷积神经网络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EECS 498-007, Deep Learning for Computer Vision</a:t>
            </a:r>
          </a:p>
          <a:p>
            <a:r>
              <a:rPr lang="en-US" altLang="zh-CN" dirty="0"/>
              <a:t>Prof. Justin Johnson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全连接层</a:t>
            </a:r>
            <a:r>
              <a:rPr lang="en-US" dirty="0"/>
              <a:t>Fully-Connected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460;p39"/>
          <p:cNvSpPr txBox="1"/>
          <p:nvPr/>
        </p:nvSpPr>
        <p:spPr>
          <a:xfrm>
            <a:off x="1399635" y="3385936"/>
            <a:ext cx="861676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3072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461;p39"/>
          <p:cNvSpPr txBox="1"/>
          <p:nvPr/>
        </p:nvSpPr>
        <p:spPr>
          <a:xfrm>
            <a:off x="100387" y="3114153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Google Shape;463;p39"/>
          <p:cNvSpPr txBox="1"/>
          <p:nvPr/>
        </p:nvSpPr>
        <p:spPr>
          <a:xfrm>
            <a:off x="751029" y="1701726"/>
            <a:ext cx="7827661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32x32x3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-&gt; 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向量化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3072 x 1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Google Shape;464;p39"/>
          <p:cNvSpPr txBox="1"/>
          <p:nvPr/>
        </p:nvSpPr>
        <p:spPr>
          <a:xfrm>
            <a:off x="3449690" y="3257669"/>
            <a:ext cx="2506747" cy="35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x 3072 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465;p39"/>
          <p:cNvSpPr txBox="1"/>
          <p:nvPr/>
        </p:nvSpPr>
        <p:spPr>
          <a:xfrm>
            <a:off x="6861726" y="2745901"/>
            <a:ext cx="925932" cy="29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466;p39"/>
          <p:cNvSpPr/>
          <p:nvPr/>
        </p:nvSpPr>
        <p:spPr>
          <a:xfrm>
            <a:off x="6448770" y="3140250"/>
            <a:ext cx="1751844" cy="282227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467;p39"/>
          <p:cNvSpPr/>
          <p:nvPr/>
        </p:nvSpPr>
        <p:spPr>
          <a:xfrm>
            <a:off x="6524975" y="3233302"/>
            <a:ext cx="150261" cy="15266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68;p39"/>
          <p:cNvSpPr/>
          <p:nvPr/>
        </p:nvSpPr>
        <p:spPr>
          <a:xfrm>
            <a:off x="388824" y="3140250"/>
            <a:ext cx="2783575" cy="282227"/>
          </a:xfrm>
          <a:prstGeom prst="cube">
            <a:avLst>
              <a:gd name="adj" fmla="val 25000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Google Shape;46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8347" y="2924383"/>
            <a:ext cx="542783" cy="2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70;p39"/>
          <p:cNvSpPr txBox="1"/>
          <p:nvPr/>
        </p:nvSpPr>
        <p:spPr>
          <a:xfrm>
            <a:off x="1425890" y="2709950"/>
            <a:ext cx="709440" cy="36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472;p39"/>
          <p:cNvSpPr txBox="1"/>
          <p:nvPr/>
        </p:nvSpPr>
        <p:spPr>
          <a:xfrm>
            <a:off x="6096525" y="3114153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473;p39"/>
          <p:cNvSpPr txBox="1"/>
          <p:nvPr/>
        </p:nvSpPr>
        <p:spPr>
          <a:xfrm>
            <a:off x="7113147" y="3385936"/>
            <a:ext cx="861676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Google Shape;475;p39"/>
          <p:cNvCxnSpPr/>
          <p:nvPr/>
        </p:nvCxnSpPr>
        <p:spPr>
          <a:xfrm>
            <a:off x="3345516" y="3281363"/>
            <a:ext cx="607642" cy="11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476;p39"/>
          <p:cNvCxnSpPr/>
          <p:nvPr/>
        </p:nvCxnSpPr>
        <p:spPr>
          <a:xfrm>
            <a:off x="5393095" y="3272691"/>
            <a:ext cx="614240" cy="869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654868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数据增强</a:t>
            </a:r>
            <a:r>
              <a:rPr lang="en-US" dirty="0"/>
              <a:t>: </a:t>
            </a:r>
            <a:r>
              <a:rPr lang="zh-CN" altLang="en-US" dirty="0"/>
              <a:t>随机裁剪和缩放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356;p94"/>
          <p:cNvSpPr txBox="1"/>
          <p:nvPr/>
        </p:nvSpPr>
        <p:spPr>
          <a:xfrm>
            <a:off x="381625" y="2069680"/>
            <a:ext cx="5068361" cy="194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裁剪和缩放</a:t>
            </a:r>
            <a:b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lvl="0" indent="-355511" defTabSz="685800">
              <a:buSzPts val="2000"/>
              <a:buFontTx/>
              <a:buAutoNum type="arabicPeriod"/>
              <a:defRPr/>
            </a:pP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[256, 480]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中随机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</a:rPr>
              <a:t>选择</a:t>
            </a:r>
            <a:r>
              <a:rPr lang="en" altLang="zh-CN" sz="2000" dirty="0">
                <a:solidFill>
                  <a:prstClr val="black"/>
                </a:solidFill>
              </a:rPr>
              <a:t>L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</a:rPr>
              <a:t>个数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AutoNum type="arabicPeriod"/>
              <a:tabLst/>
              <a:defRPr/>
            </a:pP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调整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训练图像尺寸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短边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L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AutoNum type="arabicPeriod"/>
              <a:tabLst/>
              <a:defRPr/>
            </a:pP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224 x 224 </a:t>
            </a:r>
            <a:r>
              <a:rPr lang="zh-CN" altLang="en" sz="2000" dirty="0">
                <a:solidFill>
                  <a:prstClr val="black"/>
                </a:solidFill>
                <a:latin typeface="Calibri" panose="020F0502020204030204"/>
              </a:rPr>
              <a:t>块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</a:rPr>
              <a:t>抽样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oogle Shape;1338;p93"/>
          <p:cNvPicPr preferRelativeResize="0"/>
          <p:nvPr/>
        </p:nvPicPr>
        <p:blipFill rotWithShape="1">
          <a:blip r:embed="rId2">
            <a:alphaModFix/>
          </a:blip>
          <a:srcRect t="13186"/>
          <a:stretch/>
        </p:blipFill>
        <p:spPr>
          <a:xfrm>
            <a:off x="6870785" y="1658548"/>
            <a:ext cx="1699283" cy="2606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40;p93"/>
          <p:cNvSpPr/>
          <p:nvPr/>
        </p:nvSpPr>
        <p:spPr>
          <a:xfrm>
            <a:off x="6946965" y="1768519"/>
            <a:ext cx="1508907" cy="16933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341;p93"/>
          <p:cNvSpPr/>
          <p:nvPr/>
        </p:nvSpPr>
        <p:spPr>
          <a:xfrm>
            <a:off x="7073885" y="1658560"/>
            <a:ext cx="1508907" cy="16933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342;p93"/>
          <p:cNvSpPr/>
          <p:nvPr/>
        </p:nvSpPr>
        <p:spPr>
          <a:xfrm>
            <a:off x="7023146" y="1827881"/>
            <a:ext cx="1508907" cy="16933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343;p93"/>
          <p:cNvSpPr/>
          <p:nvPr/>
        </p:nvSpPr>
        <p:spPr>
          <a:xfrm>
            <a:off x="6870785" y="1751701"/>
            <a:ext cx="1508907" cy="16933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344;p93"/>
          <p:cNvSpPr/>
          <p:nvPr/>
        </p:nvSpPr>
        <p:spPr>
          <a:xfrm>
            <a:off x="7023137" y="2571964"/>
            <a:ext cx="1508907" cy="169335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345;p93"/>
          <p:cNvSpPr/>
          <p:nvPr/>
        </p:nvSpPr>
        <p:spPr>
          <a:xfrm>
            <a:off x="6890925" y="2640417"/>
            <a:ext cx="1328054" cy="14903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35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476;p99"/>
          <p:cNvSpPr txBox="1"/>
          <p:nvPr/>
        </p:nvSpPr>
        <p:spPr>
          <a:xfrm>
            <a:off x="147537" y="2433485"/>
            <a:ext cx="2215219" cy="104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批归一化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</a:t>
            </a:r>
            <a:r>
              <a:rPr lang="zh-CN" altLang="en-US" sz="1900" dirty="0">
                <a:solidFill>
                  <a:prstClr val="black"/>
                </a:solidFill>
                <a:latin typeface="Calibri" panose="020F0502020204030204"/>
              </a:rPr>
              <a:t>增强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37" y="1748504"/>
            <a:ext cx="2472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增加随机性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边缘化随机性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oogle Shape;1067;p78"/>
          <p:cNvGrpSpPr/>
          <p:nvPr/>
        </p:nvGrpSpPr>
        <p:grpSpPr>
          <a:xfrm>
            <a:off x="2746376" y="3624328"/>
            <a:ext cx="1697974" cy="1906581"/>
            <a:chOff x="5092556" y="1428881"/>
            <a:chExt cx="2442345" cy="2800379"/>
          </a:xfrm>
        </p:grpSpPr>
        <p:cxnSp>
          <p:nvCxnSpPr>
            <p:cNvPr id="14" name="Google Shape;1068;p78"/>
            <p:cNvCxnSpPr/>
            <p:nvPr/>
          </p:nvCxnSpPr>
          <p:spPr>
            <a:xfrm rot="10800000" flipH="1">
              <a:off x="5446150" y="3275363"/>
              <a:ext cx="1797600" cy="76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1071;p78"/>
            <p:cNvCxnSpPr/>
            <p:nvPr/>
          </p:nvCxnSpPr>
          <p:spPr>
            <a:xfrm rot="10800000" flipH="1">
              <a:off x="5396197" y="3275365"/>
              <a:ext cx="455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073;p78"/>
            <p:cNvCxnSpPr/>
            <p:nvPr/>
          </p:nvCxnSpPr>
          <p:spPr>
            <a:xfrm rot="10800000">
              <a:off x="7364350" y="3325313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075;p78"/>
            <p:cNvCxnSpPr/>
            <p:nvPr/>
          </p:nvCxnSpPr>
          <p:spPr>
            <a:xfrm rot="10800000">
              <a:off x="6092653" y="3275365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076;p78"/>
            <p:cNvCxnSpPr/>
            <p:nvPr/>
          </p:nvCxnSpPr>
          <p:spPr>
            <a:xfrm rot="10800000">
              <a:off x="7019050" y="2564188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1078;p78"/>
            <p:cNvCxnSpPr/>
            <p:nvPr/>
          </p:nvCxnSpPr>
          <p:spPr>
            <a:xfrm rot="10800000">
              <a:off x="5747053" y="2514540"/>
              <a:ext cx="14967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80;p78"/>
            <p:cNvCxnSpPr/>
            <p:nvPr/>
          </p:nvCxnSpPr>
          <p:spPr>
            <a:xfrm rot="10800000" flipH="1">
              <a:off x="6092447" y="2514540"/>
              <a:ext cx="8058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081;p78"/>
            <p:cNvCxnSpPr/>
            <p:nvPr/>
          </p:nvCxnSpPr>
          <p:spPr>
            <a:xfrm rot="10800000">
              <a:off x="5626253" y="2564340"/>
              <a:ext cx="2250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082;p78"/>
            <p:cNvCxnSpPr/>
            <p:nvPr/>
          </p:nvCxnSpPr>
          <p:spPr>
            <a:xfrm rot="10800000">
              <a:off x="6443311" y="1720156"/>
              <a:ext cx="575700" cy="503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084;p78"/>
            <p:cNvCxnSpPr/>
            <p:nvPr/>
          </p:nvCxnSpPr>
          <p:spPr>
            <a:xfrm rot="10800000" flipH="1">
              <a:off x="5747108" y="1720009"/>
              <a:ext cx="455100" cy="55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085;p78"/>
            <p:cNvSpPr/>
            <p:nvPr/>
          </p:nvSpPr>
          <p:spPr>
            <a:xfrm>
              <a:off x="51050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oogle Shape;1072;p78"/>
            <p:cNvSpPr/>
            <p:nvPr/>
          </p:nvSpPr>
          <p:spPr>
            <a:xfrm>
              <a:off x="58013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oogle Shape;1086;p78"/>
            <p:cNvSpPr/>
            <p:nvPr/>
          </p:nvSpPr>
          <p:spPr>
            <a:xfrm>
              <a:off x="64975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Google Shape;1070;p78"/>
            <p:cNvSpPr/>
            <p:nvPr/>
          </p:nvSpPr>
          <p:spPr>
            <a:xfrm>
              <a:off x="71938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Google Shape;1069;p78"/>
            <p:cNvSpPr/>
            <p:nvPr/>
          </p:nvSpPr>
          <p:spPr>
            <a:xfrm>
              <a:off x="510505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1087;p78"/>
            <p:cNvSpPr/>
            <p:nvPr/>
          </p:nvSpPr>
          <p:spPr>
            <a:xfrm>
              <a:off x="580130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1088;p78"/>
            <p:cNvSpPr/>
            <p:nvPr/>
          </p:nvSpPr>
          <p:spPr>
            <a:xfrm>
              <a:off x="649755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1074;p78"/>
            <p:cNvSpPr/>
            <p:nvPr/>
          </p:nvSpPr>
          <p:spPr>
            <a:xfrm>
              <a:off x="719380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Google Shape;1079;p78"/>
            <p:cNvSpPr/>
            <p:nvPr/>
          </p:nvSpPr>
          <p:spPr>
            <a:xfrm>
              <a:off x="54559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Google Shape;1089;p78"/>
            <p:cNvSpPr/>
            <p:nvPr/>
          </p:nvSpPr>
          <p:spPr>
            <a:xfrm>
              <a:off x="6152211" y="2223256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1077;p78"/>
            <p:cNvSpPr/>
            <p:nvPr/>
          </p:nvSpPr>
          <p:spPr>
            <a:xfrm>
              <a:off x="68484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1083;p78"/>
            <p:cNvSpPr/>
            <p:nvPr/>
          </p:nvSpPr>
          <p:spPr>
            <a:xfrm>
              <a:off x="6152211" y="1428881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1090;p78"/>
            <p:cNvSpPr/>
            <p:nvPr/>
          </p:nvSpPr>
          <p:spPr>
            <a:xfrm rot="2700000">
              <a:off x="6194380" y="2274803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1091;p78"/>
            <p:cNvSpPr/>
            <p:nvPr/>
          </p:nvSpPr>
          <p:spPr>
            <a:xfrm rot="2700000">
              <a:off x="5144573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1092;p78"/>
            <p:cNvSpPr/>
            <p:nvPr/>
          </p:nvSpPr>
          <p:spPr>
            <a:xfrm rot="2700000">
              <a:off x="6542505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1093;p78"/>
            <p:cNvSpPr/>
            <p:nvPr/>
          </p:nvSpPr>
          <p:spPr>
            <a:xfrm rot="2700000">
              <a:off x="654250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1094;p78"/>
            <p:cNvSpPr/>
            <p:nvPr/>
          </p:nvSpPr>
          <p:spPr>
            <a:xfrm rot="2700000">
              <a:off x="584625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7" name="Google Shape;1598;p102"/>
          <p:cNvPicPr preferRelativeResize="0"/>
          <p:nvPr/>
        </p:nvPicPr>
        <p:blipFill rotWithShape="1">
          <a:blip r:embed="rId2">
            <a:alphaModFix/>
          </a:blip>
          <a:srcRect t="13186"/>
          <a:stretch/>
        </p:blipFill>
        <p:spPr>
          <a:xfrm>
            <a:off x="5090380" y="1655594"/>
            <a:ext cx="1346564" cy="126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599;p102"/>
          <p:cNvSpPr/>
          <p:nvPr/>
        </p:nvSpPr>
        <p:spPr>
          <a:xfrm>
            <a:off x="5207491" y="1756742"/>
            <a:ext cx="729110" cy="72911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008116" y="3115254"/>
            <a:ext cx="122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275801" y="9554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随机深度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266603" y="1204622"/>
            <a:ext cx="103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Cutout</a:t>
            </a:r>
          </a:p>
        </p:txBody>
      </p:sp>
      <p:pic>
        <p:nvPicPr>
          <p:cNvPr id="142" name="Google Shape;1484;p100"/>
          <p:cNvPicPr preferRelativeResize="0"/>
          <p:nvPr/>
        </p:nvPicPr>
        <p:blipFill rotWithShape="1">
          <a:blip r:embed="rId3">
            <a:alphaModFix/>
          </a:blip>
          <a:srcRect r="69449"/>
          <a:stretch/>
        </p:blipFill>
        <p:spPr>
          <a:xfrm>
            <a:off x="363416" y="3869741"/>
            <a:ext cx="1748803" cy="1742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Rectangle 142"/>
          <p:cNvSpPr/>
          <p:nvPr/>
        </p:nvSpPr>
        <p:spPr>
          <a:xfrm>
            <a:off x="397397" y="34967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分数池化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36" y="3638212"/>
            <a:ext cx="1666812" cy="1902821"/>
          </a:xfrm>
          <a:prstGeom prst="rect">
            <a:avLst/>
          </a:prstGeom>
        </p:spPr>
      </p:pic>
      <p:sp>
        <p:nvSpPr>
          <p:cNvPr id="145" name="Rectangle 144"/>
          <p:cNvSpPr/>
          <p:nvPr/>
        </p:nvSpPr>
        <p:spPr>
          <a:xfrm>
            <a:off x="4631391" y="3118391"/>
            <a:ext cx="183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DropConnect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85" y="1387728"/>
            <a:ext cx="1005829" cy="2065159"/>
          </a:xfrm>
          <a:prstGeom prst="rect">
            <a:avLst/>
          </a:prstGeom>
        </p:spPr>
      </p:pic>
      <p:pic>
        <p:nvPicPr>
          <p:cNvPr id="147" name="Google Shape;1617;p103"/>
          <p:cNvPicPr preferRelativeResize="0"/>
          <p:nvPr/>
        </p:nvPicPr>
        <p:blipFill rotWithShape="1">
          <a:blip r:embed="rId2">
            <a:alphaModFix amt="60000"/>
          </a:blip>
          <a:srcRect t="13186"/>
          <a:stretch/>
        </p:blipFill>
        <p:spPr>
          <a:xfrm>
            <a:off x="7201980" y="4188229"/>
            <a:ext cx="1453793" cy="136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618;p103"/>
          <p:cNvPicPr preferRelativeResize="0"/>
          <p:nvPr/>
        </p:nvPicPr>
        <p:blipFill rotWithShape="1">
          <a:blip r:embed="rId6">
            <a:alphaModFix amt="40000"/>
          </a:blip>
          <a:srcRect l="18446" t="3633" r="4470"/>
          <a:stretch/>
        </p:blipFill>
        <p:spPr>
          <a:xfrm>
            <a:off x="7201992" y="4188227"/>
            <a:ext cx="1453793" cy="136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Rectangle 148"/>
          <p:cNvSpPr/>
          <p:nvPr/>
        </p:nvSpPr>
        <p:spPr>
          <a:xfrm>
            <a:off x="7419702" y="3740443"/>
            <a:ext cx="971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2786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zh-CN" altLang="en-US" dirty="0"/>
              <a:t>旧形式</a:t>
            </a:r>
            <a:r>
              <a:rPr lang="en-US" dirty="0"/>
              <a:t>) </a:t>
            </a:r>
            <a:r>
              <a:rPr lang="zh-CN" altLang="en-US" dirty="0"/>
              <a:t>正则化</a:t>
            </a:r>
            <a:r>
              <a:rPr lang="en-US" dirty="0"/>
              <a:t>: </a:t>
            </a:r>
            <a:r>
              <a:rPr lang="zh-CN" altLang="en-US" dirty="0"/>
              <a:t>损失函数增加正则项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934" y="2020967"/>
            <a:ext cx="8563761" cy="4933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9;p75"/>
          <p:cNvSpPr/>
          <p:nvPr/>
        </p:nvSpPr>
        <p:spPr>
          <a:xfrm>
            <a:off x="7825287" y="1969531"/>
            <a:ext cx="1069222" cy="54465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910;p75"/>
          <p:cNvSpPr txBox="1"/>
          <p:nvPr/>
        </p:nvSpPr>
        <p:spPr>
          <a:xfrm>
            <a:off x="288925" y="2932955"/>
            <a:ext cx="8227157" cy="207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常用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</a:t>
            </a:r>
            <a:r>
              <a:rPr kumimoji="0" lang="zh-CN" alt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正则</a:t>
            </a:r>
            <a:r>
              <a:rPr kumimoji="0" lang="zh-CN" altLang="en-US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项</a:t>
            </a:r>
            <a:endParaRPr kumimoji="0" sz="29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L1 </a:t>
            </a: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正则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弹性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组合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(L1 + L2)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14;p75"/>
          <p:cNvSpPr txBox="1"/>
          <p:nvPr/>
        </p:nvSpPr>
        <p:spPr>
          <a:xfrm>
            <a:off x="6681134" y="3398808"/>
            <a:ext cx="2304000" cy="49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权重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惩罚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36" y="3426326"/>
            <a:ext cx="2561383" cy="4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897" y="3940213"/>
            <a:ext cx="2548058" cy="39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1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224" y="4409295"/>
            <a:ext cx="3780431" cy="438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974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r>
              <a:rPr lang="en-US" dirty="0"/>
              <a:t>: 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oogle Shape;921;p76"/>
          <p:cNvGrpSpPr/>
          <p:nvPr/>
        </p:nvGrpSpPr>
        <p:grpSpPr>
          <a:xfrm>
            <a:off x="1388473" y="2762022"/>
            <a:ext cx="2122650" cy="2433975"/>
            <a:chOff x="1388825" y="1388193"/>
            <a:chExt cx="2429850" cy="2786232"/>
          </a:xfrm>
        </p:grpSpPr>
        <p:cxnSp>
          <p:nvCxnSpPr>
            <p:cNvPr id="6" name="Google Shape;922;p76"/>
            <p:cNvCxnSpPr/>
            <p:nvPr/>
          </p:nvCxnSpPr>
          <p:spPr>
            <a:xfrm rot="10800000">
              <a:off x="1559375" y="3284625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925;p76"/>
            <p:cNvCxnSpPr/>
            <p:nvPr/>
          </p:nvCxnSpPr>
          <p:spPr>
            <a:xfrm rot="10800000" flipH="1">
              <a:off x="1729925" y="3234375"/>
              <a:ext cx="1797600" cy="7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927;p76"/>
            <p:cNvCxnSpPr/>
            <p:nvPr/>
          </p:nvCxnSpPr>
          <p:spPr>
            <a:xfrm rot="10800000">
              <a:off x="1679975" y="3234375"/>
              <a:ext cx="1797600" cy="7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" name="Google Shape;929;p76"/>
            <p:cNvCxnSpPr/>
            <p:nvPr/>
          </p:nvCxnSpPr>
          <p:spPr>
            <a:xfrm rot="10800000" flipH="1">
              <a:off x="1679972" y="3234678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" name="Google Shape;931;p76"/>
            <p:cNvCxnSpPr/>
            <p:nvPr/>
          </p:nvCxnSpPr>
          <p:spPr>
            <a:xfrm rot="10800000" flipH="1">
              <a:off x="1679972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933;p76"/>
            <p:cNvCxnSpPr/>
            <p:nvPr/>
          </p:nvCxnSpPr>
          <p:spPr>
            <a:xfrm rot="10800000">
              <a:off x="2255625" y="3284625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935;p76"/>
            <p:cNvCxnSpPr/>
            <p:nvPr/>
          </p:nvCxnSpPr>
          <p:spPr>
            <a:xfrm rot="10800000">
              <a:off x="2951875" y="3284625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937;p76"/>
            <p:cNvCxnSpPr/>
            <p:nvPr/>
          </p:nvCxnSpPr>
          <p:spPr>
            <a:xfrm rot="10800000">
              <a:off x="3648125" y="3284625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938;p76"/>
            <p:cNvCxnSpPr/>
            <p:nvPr/>
          </p:nvCxnSpPr>
          <p:spPr>
            <a:xfrm rot="10800000">
              <a:off x="3072728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939;p76"/>
            <p:cNvCxnSpPr/>
            <p:nvPr/>
          </p:nvCxnSpPr>
          <p:spPr>
            <a:xfrm rot="10800000">
              <a:off x="2376428" y="3234678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940;p76"/>
            <p:cNvCxnSpPr/>
            <p:nvPr/>
          </p:nvCxnSpPr>
          <p:spPr>
            <a:xfrm rot="10800000" flipH="1">
              <a:off x="3072472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941;p76"/>
            <p:cNvCxnSpPr/>
            <p:nvPr/>
          </p:nvCxnSpPr>
          <p:spPr>
            <a:xfrm rot="10800000">
              <a:off x="2376478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942;p76"/>
            <p:cNvCxnSpPr/>
            <p:nvPr/>
          </p:nvCxnSpPr>
          <p:spPr>
            <a:xfrm rot="10800000">
              <a:off x="1680025" y="3234375"/>
              <a:ext cx="1101300" cy="7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943;p76"/>
            <p:cNvCxnSpPr/>
            <p:nvPr/>
          </p:nvCxnSpPr>
          <p:spPr>
            <a:xfrm rot="10800000">
              <a:off x="1680228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944;p76"/>
            <p:cNvCxnSpPr/>
            <p:nvPr/>
          </p:nvCxnSpPr>
          <p:spPr>
            <a:xfrm rot="10800000" flipH="1">
              <a:off x="2376222" y="3234678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945;p76"/>
            <p:cNvCxnSpPr/>
            <p:nvPr/>
          </p:nvCxnSpPr>
          <p:spPr>
            <a:xfrm rot="10800000" flipH="1">
              <a:off x="2426175" y="3234375"/>
              <a:ext cx="1101300" cy="7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946;p76"/>
            <p:cNvCxnSpPr/>
            <p:nvPr/>
          </p:nvCxnSpPr>
          <p:spPr>
            <a:xfrm rot="10800000">
              <a:off x="3302825" y="2523500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948;p76"/>
            <p:cNvCxnSpPr/>
            <p:nvPr/>
          </p:nvCxnSpPr>
          <p:spPr>
            <a:xfrm rot="10800000">
              <a:off x="2727128" y="2473553"/>
              <a:ext cx="8004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950;p76"/>
            <p:cNvCxnSpPr/>
            <p:nvPr/>
          </p:nvCxnSpPr>
          <p:spPr>
            <a:xfrm rot="10800000">
              <a:off x="2030828" y="2473553"/>
              <a:ext cx="14967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952;p76"/>
            <p:cNvCxnSpPr/>
            <p:nvPr/>
          </p:nvCxnSpPr>
          <p:spPr>
            <a:xfrm rot="10800000">
              <a:off x="2606575" y="2523500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953;p76"/>
            <p:cNvCxnSpPr/>
            <p:nvPr/>
          </p:nvCxnSpPr>
          <p:spPr>
            <a:xfrm rot="10800000">
              <a:off x="2030878" y="2473553"/>
              <a:ext cx="8004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954;p76"/>
            <p:cNvCxnSpPr/>
            <p:nvPr/>
          </p:nvCxnSpPr>
          <p:spPr>
            <a:xfrm rot="10800000" flipH="1">
              <a:off x="2376222" y="2473553"/>
              <a:ext cx="8061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955;p76"/>
            <p:cNvCxnSpPr/>
            <p:nvPr/>
          </p:nvCxnSpPr>
          <p:spPr>
            <a:xfrm rot="10800000" flipH="1">
              <a:off x="2255625" y="2523500"/>
              <a:ext cx="3510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956;p76"/>
            <p:cNvCxnSpPr/>
            <p:nvPr/>
          </p:nvCxnSpPr>
          <p:spPr>
            <a:xfrm rot="10800000">
              <a:off x="1910028" y="2523653"/>
              <a:ext cx="2250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957;p76"/>
            <p:cNvCxnSpPr/>
            <p:nvPr/>
          </p:nvCxnSpPr>
          <p:spPr>
            <a:xfrm rot="10800000" flipH="1">
              <a:off x="3072472" y="2523653"/>
              <a:ext cx="2304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958;p76"/>
            <p:cNvCxnSpPr/>
            <p:nvPr/>
          </p:nvCxnSpPr>
          <p:spPr>
            <a:xfrm rot="10800000" flipH="1">
              <a:off x="1559375" y="2523500"/>
              <a:ext cx="3510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959;p76"/>
            <p:cNvCxnSpPr/>
            <p:nvPr/>
          </p:nvCxnSpPr>
          <p:spPr>
            <a:xfrm rot="10800000" flipH="1">
              <a:off x="1679972" y="2473553"/>
              <a:ext cx="8061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960;p76"/>
            <p:cNvCxnSpPr/>
            <p:nvPr/>
          </p:nvCxnSpPr>
          <p:spPr>
            <a:xfrm rot="10800000" flipH="1">
              <a:off x="1679972" y="2473553"/>
              <a:ext cx="15021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961;p76"/>
            <p:cNvCxnSpPr/>
            <p:nvPr/>
          </p:nvCxnSpPr>
          <p:spPr>
            <a:xfrm rot="10800000">
              <a:off x="2727086" y="1679168"/>
              <a:ext cx="575700" cy="50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963;p76"/>
            <p:cNvCxnSpPr/>
            <p:nvPr/>
          </p:nvCxnSpPr>
          <p:spPr>
            <a:xfrm rot="10800000">
              <a:off x="2606536" y="1729268"/>
              <a:ext cx="0" cy="45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964;p76"/>
            <p:cNvCxnSpPr/>
            <p:nvPr/>
          </p:nvCxnSpPr>
          <p:spPr>
            <a:xfrm rot="10800000" flipH="1">
              <a:off x="2030883" y="1679321"/>
              <a:ext cx="454800" cy="55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24;p76"/>
            <p:cNvSpPr/>
            <p:nvPr/>
          </p:nvSpPr>
          <p:spPr>
            <a:xfrm>
              <a:off x="1388825" y="2943500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932;p76"/>
            <p:cNvSpPr/>
            <p:nvPr/>
          </p:nvSpPr>
          <p:spPr>
            <a:xfrm>
              <a:off x="2085075" y="2943500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930;p76"/>
            <p:cNvSpPr/>
            <p:nvPr/>
          </p:nvSpPr>
          <p:spPr>
            <a:xfrm>
              <a:off x="2781325" y="2943500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926;p76"/>
            <p:cNvSpPr/>
            <p:nvPr/>
          </p:nvSpPr>
          <p:spPr>
            <a:xfrm>
              <a:off x="3477575" y="2943500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923;p76"/>
            <p:cNvSpPr/>
            <p:nvPr/>
          </p:nvSpPr>
          <p:spPr>
            <a:xfrm>
              <a:off x="1388825" y="3833325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934;p76"/>
            <p:cNvSpPr/>
            <p:nvPr/>
          </p:nvSpPr>
          <p:spPr>
            <a:xfrm>
              <a:off x="2085075" y="3833325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Google Shape;936;p76"/>
            <p:cNvSpPr/>
            <p:nvPr/>
          </p:nvSpPr>
          <p:spPr>
            <a:xfrm>
              <a:off x="2781325" y="3833325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928;p76"/>
            <p:cNvSpPr/>
            <p:nvPr/>
          </p:nvSpPr>
          <p:spPr>
            <a:xfrm>
              <a:off x="3477575" y="3833325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951;p76"/>
            <p:cNvSpPr/>
            <p:nvPr/>
          </p:nvSpPr>
          <p:spPr>
            <a:xfrm>
              <a:off x="1739736" y="218256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Google Shape;949;p76"/>
            <p:cNvSpPr/>
            <p:nvPr/>
          </p:nvSpPr>
          <p:spPr>
            <a:xfrm>
              <a:off x="2435986" y="218256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oogle Shape;947;p76"/>
            <p:cNvSpPr/>
            <p:nvPr/>
          </p:nvSpPr>
          <p:spPr>
            <a:xfrm>
              <a:off x="3132236" y="218256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962;p76"/>
            <p:cNvSpPr/>
            <p:nvPr/>
          </p:nvSpPr>
          <p:spPr>
            <a:xfrm>
              <a:off x="2435986" y="138819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oogle Shape;965;p76"/>
          <p:cNvGrpSpPr/>
          <p:nvPr/>
        </p:nvGrpSpPr>
        <p:grpSpPr>
          <a:xfrm>
            <a:off x="5233390" y="2797566"/>
            <a:ext cx="2133566" cy="2446334"/>
            <a:chOff x="5092556" y="1428881"/>
            <a:chExt cx="2442345" cy="2800379"/>
          </a:xfrm>
        </p:grpSpPr>
        <p:cxnSp>
          <p:nvCxnSpPr>
            <p:cNvPr id="50" name="Google Shape;966;p76"/>
            <p:cNvCxnSpPr/>
            <p:nvPr/>
          </p:nvCxnSpPr>
          <p:spPr>
            <a:xfrm rot="10800000" flipH="1">
              <a:off x="5446150" y="3275063"/>
              <a:ext cx="1797600" cy="76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1" name="Google Shape;969;p76"/>
            <p:cNvCxnSpPr/>
            <p:nvPr/>
          </p:nvCxnSpPr>
          <p:spPr>
            <a:xfrm rot="10800000" flipH="1">
              <a:off x="5396197" y="3275365"/>
              <a:ext cx="4548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Google Shape;971;p76"/>
            <p:cNvCxnSpPr/>
            <p:nvPr/>
          </p:nvCxnSpPr>
          <p:spPr>
            <a:xfrm rot="10800000">
              <a:off x="7364350" y="3325313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Google Shape;973;p76"/>
            <p:cNvCxnSpPr/>
            <p:nvPr/>
          </p:nvCxnSpPr>
          <p:spPr>
            <a:xfrm rot="10800000">
              <a:off x="6092653" y="3275365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" name="Google Shape;974;p76"/>
            <p:cNvCxnSpPr/>
            <p:nvPr/>
          </p:nvCxnSpPr>
          <p:spPr>
            <a:xfrm rot="10800000">
              <a:off x="7019050" y="2564188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" name="Google Shape;976;p76"/>
            <p:cNvCxnSpPr/>
            <p:nvPr/>
          </p:nvCxnSpPr>
          <p:spPr>
            <a:xfrm rot="10800000">
              <a:off x="5747053" y="2514240"/>
              <a:ext cx="14967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" name="Google Shape;978;p76"/>
            <p:cNvCxnSpPr/>
            <p:nvPr/>
          </p:nvCxnSpPr>
          <p:spPr>
            <a:xfrm rot="10800000" flipH="1">
              <a:off x="6092447" y="2514240"/>
              <a:ext cx="806100" cy="519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" name="Google Shape;979;p76"/>
            <p:cNvCxnSpPr/>
            <p:nvPr/>
          </p:nvCxnSpPr>
          <p:spPr>
            <a:xfrm rot="10800000">
              <a:off x="5626253" y="2564340"/>
              <a:ext cx="2250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980;p76"/>
            <p:cNvCxnSpPr/>
            <p:nvPr/>
          </p:nvCxnSpPr>
          <p:spPr>
            <a:xfrm rot="10800000">
              <a:off x="6443311" y="1719856"/>
              <a:ext cx="575700" cy="50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" name="Google Shape;982;p76"/>
            <p:cNvCxnSpPr/>
            <p:nvPr/>
          </p:nvCxnSpPr>
          <p:spPr>
            <a:xfrm rot="10800000" flipH="1">
              <a:off x="5747108" y="1720009"/>
              <a:ext cx="454800" cy="55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" name="Google Shape;983;p76"/>
            <p:cNvSpPr/>
            <p:nvPr/>
          </p:nvSpPr>
          <p:spPr>
            <a:xfrm>
              <a:off x="51050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Google Shape;970;p76"/>
            <p:cNvSpPr/>
            <p:nvPr/>
          </p:nvSpPr>
          <p:spPr>
            <a:xfrm>
              <a:off x="58013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Google Shape;984;p76"/>
            <p:cNvSpPr/>
            <p:nvPr/>
          </p:nvSpPr>
          <p:spPr>
            <a:xfrm>
              <a:off x="64975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Google Shape;968;p76"/>
            <p:cNvSpPr/>
            <p:nvPr/>
          </p:nvSpPr>
          <p:spPr>
            <a:xfrm>
              <a:off x="71938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Google Shape;967;p76"/>
            <p:cNvSpPr/>
            <p:nvPr/>
          </p:nvSpPr>
          <p:spPr>
            <a:xfrm>
              <a:off x="510505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Google Shape;985;p76"/>
            <p:cNvSpPr/>
            <p:nvPr/>
          </p:nvSpPr>
          <p:spPr>
            <a:xfrm>
              <a:off x="580130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Google Shape;986;p76"/>
            <p:cNvSpPr/>
            <p:nvPr/>
          </p:nvSpPr>
          <p:spPr>
            <a:xfrm>
              <a:off x="649755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Google Shape;972;p76"/>
            <p:cNvSpPr/>
            <p:nvPr/>
          </p:nvSpPr>
          <p:spPr>
            <a:xfrm>
              <a:off x="719380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Google Shape;977;p76"/>
            <p:cNvSpPr/>
            <p:nvPr/>
          </p:nvSpPr>
          <p:spPr>
            <a:xfrm>
              <a:off x="54559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Google Shape;987;p76"/>
            <p:cNvSpPr/>
            <p:nvPr/>
          </p:nvSpPr>
          <p:spPr>
            <a:xfrm>
              <a:off x="6152211" y="2223256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Google Shape;975;p76"/>
            <p:cNvSpPr/>
            <p:nvPr/>
          </p:nvSpPr>
          <p:spPr>
            <a:xfrm>
              <a:off x="68484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Google Shape;981;p76"/>
            <p:cNvSpPr/>
            <p:nvPr/>
          </p:nvSpPr>
          <p:spPr>
            <a:xfrm>
              <a:off x="6152211" y="1428881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Google Shape;988;p76"/>
            <p:cNvSpPr/>
            <p:nvPr/>
          </p:nvSpPr>
          <p:spPr>
            <a:xfrm rot="2700000">
              <a:off x="6194380" y="2274803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Google Shape;989;p76"/>
            <p:cNvSpPr/>
            <p:nvPr/>
          </p:nvSpPr>
          <p:spPr>
            <a:xfrm rot="2700000">
              <a:off x="5144573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Google Shape;990;p76"/>
            <p:cNvSpPr/>
            <p:nvPr/>
          </p:nvSpPr>
          <p:spPr>
            <a:xfrm rot="2700000">
              <a:off x="6542505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Google Shape;991;p76"/>
            <p:cNvSpPr/>
            <p:nvPr/>
          </p:nvSpPr>
          <p:spPr>
            <a:xfrm rot="2700000">
              <a:off x="654250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Google Shape;992;p76"/>
            <p:cNvSpPr/>
            <p:nvPr/>
          </p:nvSpPr>
          <p:spPr>
            <a:xfrm rot="2700000">
              <a:off x="584625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Google Shape;994;p76"/>
          <p:cNvSpPr txBox="1"/>
          <p:nvPr/>
        </p:nvSpPr>
        <p:spPr>
          <a:xfrm>
            <a:off x="6523" y="5394823"/>
            <a:ext cx="4868932" cy="2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Srivastava et al, “Dropout: A simple way to prevent neural networks from overfitting”, JMLR 2014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Google Shape;993;p76"/>
          <p:cNvSpPr txBox="1"/>
          <p:nvPr/>
        </p:nvSpPr>
        <p:spPr>
          <a:xfrm>
            <a:off x="755791" y="1562780"/>
            <a:ext cx="7632417" cy="94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每个前向传递过程中，随机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设置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一些神经元的值为</a:t>
            </a:r>
            <a:r>
              <a:rPr kumimoji="0" lang="en-US" altLang="zh-C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比例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为超参数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通常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设置为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606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r>
              <a:rPr lang="en-US" dirty="0"/>
              <a:t>: 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oogle Shape;1067;p78"/>
          <p:cNvGrpSpPr/>
          <p:nvPr/>
        </p:nvGrpSpPr>
        <p:grpSpPr>
          <a:xfrm>
            <a:off x="217401" y="2323173"/>
            <a:ext cx="2488590" cy="2794330"/>
            <a:chOff x="5092556" y="1428881"/>
            <a:chExt cx="2442345" cy="2800379"/>
          </a:xfrm>
        </p:grpSpPr>
        <p:cxnSp>
          <p:nvCxnSpPr>
            <p:cNvPr id="34" name="Google Shape;1068;p78"/>
            <p:cNvCxnSpPr/>
            <p:nvPr/>
          </p:nvCxnSpPr>
          <p:spPr>
            <a:xfrm rot="10800000" flipH="1">
              <a:off x="5446150" y="3275363"/>
              <a:ext cx="1797600" cy="76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1071;p78"/>
            <p:cNvCxnSpPr/>
            <p:nvPr/>
          </p:nvCxnSpPr>
          <p:spPr>
            <a:xfrm rot="10800000" flipH="1">
              <a:off x="5396197" y="3275365"/>
              <a:ext cx="455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1073;p78"/>
            <p:cNvCxnSpPr/>
            <p:nvPr/>
          </p:nvCxnSpPr>
          <p:spPr>
            <a:xfrm rot="10800000">
              <a:off x="7364350" y="3325313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" name="Google Shape;1075;p78"/>
            <p:cNvCxnSpPr/>
            <p:nvPr/>
          </p:nvCxnSpPr>
          <p:spPr>
            <a:xfrm rot="10800000">
              <a:off x="6092653" y="3275365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" name="Google Shape;1076;p78"/>
            <p:cNvCxnSpPr/>
            <p:nvPr/>
          </p:nvCxnSpPr>
          <p:spPr>
            <a:xfrm rot="10800000">
              <a:off x="7019050" y="2564188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1078;p78"/>
            <p:cNvCxnSpPr/>
            <p:nvPr/>
          </p:nvCxnSpPr>
          <p:spPr>
            <a:xfrm rot="10800000">
              <a:off x="5747053" y="2514540"/>
              <a:ext cx="14967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1080;p78"/>
            <p:cNvCxnSpPr/>
            <p:nvPr/>
          </p:nvCxnSpPr>
          <p:spPr>
            <a:xfrm rot="10800000" flipH="1">
              <a:off x="6092447" y="2514540"/>
              <a:ext cx="8058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1081;p78"/>
            <p:cNvCxnSpPr/>
            <p:nvPr/>
          </p:nvCxnSpPr>
          <p:spPr>
            <a:xfrm rot="10800000">
              <a:off x="5626253" y="2564340"/>
              <a:ext cx="2250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1082;p78"/>
            <p:cNvCxnSpPr/>
            <p:nvPr/>
          </p:nvCxnSpPr>
          <p:spPr>
            <a:xfrm rot="10800000">
              <a:off x="6443311" y="1720156"/>
              <a:ext cx="575700" cy="503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" name="Google Shape;1084;p78"/>
            <p:cNvCxnSpPr/>
            <p:nvPr/>
          </p:nvCxnSpPr>
          <p:spPr>
            <a:xfrm rot="10800000" flipH="1">
              <a:off x="5747108" y="1720009"/>
              <a:ext cx="455100" cy="55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4" name="Google Shape;1085;p78"/>
            <p:cNvSpPr/>
            <p:nvPr/>
          </p:nvSpPr>
          <p:spPr>
            <a:xfrm>
              <a:off x="51050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1072;p78"/>
            <p:cNvSpPr/>
            <p:nvPr/>
          </p:nvSpPr>
          <p:spPr>
            <a:xfrm>
              <a:off x="58013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Google Shape;1086;p78"/>
            <p:cNvSpPr/>
            <p:nvPr/>
          </p:nvSpPr>
          <p:spPr>
            <a:xfrm>
              <a:off x="64975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oogle Shape;1070;p78"/>
            <p:cNvSpPr/>
            <p:nvPr/>
          </p:nvSpPr>
          <p:spPr>
            <a:xfrm>
              <a:off x="71938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1069;p78"/>
            <p:cNvSpPr/>
            <p:nvPr/>
          </p:nvSpPr>
          <p:spPr>
            <a:xfrm>
              <a:off x="510505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1087;p78"/>
            <p:cNvSpPr/>
            <p:nvPr/>
          </p:nvSpPr>
          <p:spPr>
            <a:xfrm>
              <a:off x="580130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Google Shape;1088;p78"/>
            <p:cNvSpPr/>
            <p:nvPr/>
          </p:nvSpPr>
          <p:spPr>
            <a:xfrm>
              <a:off x="649755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Google Shape;1074;p78"/>
            <p:cNvSpPr/>
            <p:nvPr/>
          </p:nvSpPr>
          <p:spPr>
            <a:xfrm>
              <a:off x="719380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Google Shape;1079;p78"/>
            <p:cNvSpPr/>
            <p:nvPr/>
          </p:nvSpPr>
          <p:spPr>
            <a:xfrm>
              <a:off x="54559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Google Shape;1089;p78"/>
            <p:cNvSpPr/>
            <p:nvPr/>
          </p:nvSpPr>
          <p:spPr>
            <a:xfrm>
              <a:off x="6152211" y="2223256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Google Shape;1077;p78"/>
            <p:cNvSpPr/>
            <p:nvPr/>
          </p:nvSpPr>
          <p:spPr>
            <a:xfrm>
              <a:off x="68484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Google Shape;1083;p78"/>
            <p:cNvSpPr/>
            <p:nvPr/>
          </p:nvSpPr>
          <p:spPr>
            <a:xfrm>
              <a:off x="6152211" y="1428881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Google Shape;1090;p78"/>
            <p:cNvSpPr/>
            <p:nvPr/>
          </p:nvSpPr>
          <p:spPr>
            <a:xfrm rot="2700000">
              <a:off x="6194380" y="2274803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Google Shape;1091;p78"/>
            <p:cNvSpPr/>
            <p:nvPr/>
          </p:nvSpPr>
          <p:spPr>
            <a:xfrm rot="2700000">
              <a:off x="5144573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Google Shape;1092;p78"/>
            <p:cNvSpPr/>
            <p:nvPr/>
          </p:nvSpPr>
          <p:spPr>
            <a:xfrm rot="2700000">
              <a:off x="6542505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Google Shape;1093;p78"/>
            <p:cNvSpPr/>
            <p:nvPr/>
          </p:nvSpPr>
          <p:spPr>
            <a:xfrm rot="2700000">
              <a:off x="654250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Google Shape;1094;p78"/>
            <p:cNvSpPr/>
            <p:nvPr/>
          </p:nvSpPr>
          <p:spPr>
            <a:xfrm rot="2700000">
              <a:off x="584625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Google Shape;1129;p79"/>
          <p:cNvSpPr txBox="1"/>
          <p:nvPr/>
        </p:nvSpPr>
        <p:spPr>
          <a:xfrm>
            <a:off x="3701411" y="2010920"/>
            <a:ext cx="5231237" cy="343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另外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一种解释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过程中多个模型的集成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节点二进制掩膜对应一个模型</a:t>
            </a:r>
            <a:endParaRPr kumimoji="0" lang="e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</a:t>
            </a:r>
            <a:r>
              <a:rPr lang="zh-CN" altLang="en" sz="2200" dirty="0">
                <a:solidFill>
                  <a:srgbClr val="0000FF"/>
                </a:solidFill>
              </a:rPr>
              <a:t>有</a:t>
            </a:r>
            <a:r>
              <a:rPr lang="en" altLang="zh-CN" sz="2200" dirty="0">
                <a:solidFill>
                  <a:srgbClr val="0000FF"/>
                </a:solidFill>
              </a:rPr>
              <a:t>4096</a:t>
            </a:r>
            <a:r>
              <a:rPr lang="zh-CN" altLang="en" sz="2200" dirty="0">
                <a:solidFill>
                  <a:srgbClr val="0000FF"/>
                </a:solidFill>
              </a:rPr>
              <a:t>个</a:t>
            </a:r>
            <a:r>
              <a:rPr lang="zh-CN" altLang="en-US" sz="2200" dirty="0">
                <a:solidFill>
                  <a:srgbClr val="0000FF"/>
                </a:solidFill>
              </a:rPr>
              <a:t>输出单元的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 </a:t>
            </a: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层有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" sz="22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10</a:t>
            </a:r>
            <a:r>
              <a:rPr kumimoji="0" lang="en" sz="22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1233 </a:t>
            </a: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可能的掩膜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FF"/>
                </a:solidFill>
                <a:latin typeface="Calibri" panose="020F0502020204030204"/>
              </a:rPr>
              <a:t>一共有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~ 10</a:t>
            </a:r>
            <a:r>
              <a:rPr kumimoji="0" lang="en" sz="22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82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组合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666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通常处理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25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590" y="1731425"/>
            <a:ext cx="5537707" cy="3686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60;p87"/>
          <p:cNvSpPr/>
          <p:nvPr/>
        </p:nvSpPr>
        <p:spPr>
          <a:xfrm>
            <a:off x="472617" y="2662120"/>
            <a:ext cx="5537758" cy="3934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261;p87"/>
          <p:cNvSpPr/>
          <p:nvPr/>
        </p:nvSpPr>
        <p:spPr>
          <a:xfrm>
            <a:off x="472614" y="3224273"/>
            <a:ext cx="5537758" cy="35090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262;p87"/>
          <p:cNvCxnSpPr/>
          <p:nvPr/>
        </p:nvCxnSpPr>
        <p:spPr>
          <a:xfrm flipH="1">
            <a:off x="3345568" y="4353904"/>
            <a:ext cx="2010077" cy="40219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263;p87"/>
          <p:cNvSpPr txBox="1"/>
          <p:nvPr/>
        </p:nvSpPr>
        <p:spPr>
          <a:xfrm>
            <a:off x="5508805" y="4076302"/>
            <a:ext cx="3436205" cy="55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lang="zh-CN" altLang="en-US" sz="2399" dirty="0">
                <a:solidFill>
                  <a:srgbClr val="FF0000"/>
                </a:solidFill>
                <a:latin typeface="Calibri" panose="020F0502020204030204"/>
              </a:rPr>
              <a:t>过程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不变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63;p87"/>
          <p:cNvSpPr txBox="1"/>
          <p:nvPr/>
        </p:nvSpPr>
        <p:spPr>
          <a:xfrm>
            <a:off x="6090011" y="2662120"/>
            <a:ext cx="2273792" cy="91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训练过程中进行</a:t>
            </a:r>
            <a:r>
              <a:rPr kumimoji="0" lang="en-US" altLang="zh-CN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805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652;p53"/>
          <p:cNvSpPr txBox="1"/>
          <p:nvPr/>
        </p:nvSpPr>
        <p:spPr>
          <a:xfrm>
            <a:off x="346535" y="1097182"/>
            <a:ext cx="6612319" cy="8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SGD, </a:t>
            </a:r>
            <a:r>
              <a:rPr kumimoji="0" lang="en" sz="23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SGD+Momentum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23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Adagrad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23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RMSProp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Adam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都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有学习速率为超参数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65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936" y="2072679"/>
            <a:ext cx="3414737" cy="3079973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654;p53"/>
          <p:cNvSpPr txBox="1"/>
          <p:nvPr/>
        </p:nvSpPr>
        <p:spPr>
          <a:xfrm>
            <a:off x="4225750" y="2415077"/>
            <a:ext cx="4014144" cy="239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lang="en" altLang="zh-CN" sz="2399" dirty="0">
                <a:solidFill>
                  <a:srgbClr val="0000FF"/>
                </a:solidFill>
              </a:rPr>
              <a:t> </a:t>
            </a:r>
            <a:r>
              <a:rPr lang="en" altLang="zh-CN" sz="2399" dirty="0" err="1">
                <a:solidFill>
                  <a:srgbClr val="0000FF"/>
                </a:solidFill>
              </a:rPr>
              <a:t>学习速率应该如何选择</a:t>
            </a:r>
            <a:r>
              <a:rPr lang="en" altLang="zh-CN" sz="2399" dirty="0">
                <a:solidFill>
                  <a:srgbClr val="0000FF"/>
                </a:solidFill>
              </a:rPr>
              <a:t>?</a:t>
            </a:r>
            <a:b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" sz="23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defTabSz="685800"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sz="2399" dirty="0">
                <a:solidFill>
                  <a:srgbClr val="0000FF"/>
                </a:solidFill>
              </a:rPr>
              <a:t>开始的时候大速率，然后逐渐变小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0CB95A-432E-1B4A-AA80-89570328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93" y="333452"/>
            <a:ext cx="7886700" cy="684357"/>
          </a:xfrm>
        </p:spPr>
        <p:txBody>
          <a:bodyPr>
            <a:normAutofit/>
          </a:bodyPr>
          <a:lstStyle/>
          <a:p>
            <a:r>
              <a:rPr lang="zh-CN" altLang="en-US" dirty="0"/>
              <a:t>学习速率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训练多长时间</a:t>
            </a:r>
            <a:r>
              <a:rPr lang="en-US" dirty="0"/>
              <a:t>? </a:t>
            </a:r>
            <a:r>
              <a:rPr lang="en-US" b="1" dirty="0"/>
              <a:t>Early Stopping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Google Shape;842;p69"/>
          <p:cNvCxnSpPr/>
          <p:nvPr/>
        </p:nvCxnSpPr>
        <p:spPr>
          <a:xfrm rot="10800000">
            <a:off x="1599783" y="2273076"/>
            <a:ext cx="0" cy="15523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843;p69"/>
          <p:cNvCxnSpPr/>
          <p:nvPr/>
        </p:nvCxnSpPr>
        <p:spPr>
          <a:xfrm rot="10800000">
            <a:off x="1599633" y="3825472"/>
            <a:ext cx="227400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844;p69"/>
          <p:cNvSpPr/>
          <p:nvPr/>
        </p:nvSpPr>
        <p:spPr>
          <a:xfrm>
            <a:off x="1726750" y="2307642"/>
            <a:ext cx="2118048" cy="1442825"/>
          </a:xfrm>
          <a:custGeom>
            <a:avLst/>
            <a:gdLst/>
            <a:ahLst/>
            <a:cxnLst/>
            <a:rect l="l" t="t" r="r" b="b"/>
            <a:pathLst>
              <a:path w="84744" h="57728" extrusionOk="0">
                <a:moveTo>
                  <a:pt x="0" y="0"/>
                </a:moveTo>
                <a:cubicBezTo>
                  <a:pt x="3618" y="8467"/>
                  <a:pt x="7581" y="41179"/>
                  <a:pt x="21705" y="50800"/>
                </a:cubicBezTo>
                <a:cubicBezTo>
                  <a:pt x="35829" y="60421"/>
                  <a:pt x="74238" y="56573"/>
                  <a:pt x="84744" y="57728"/>
                </a:cubicBezTo>
              </a:path>
            </a:pathLst>
          </a:custGeom>
          <a:noFill/>
          <a:ln w="1143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845;p69"/>
          <p:cNvSpPr txBox="1"/>
          <p:nvPr/>
        </p:nvSpPr>
        <p:spPr>
          <a:xfrm>
            <a:off x="2292253" y="3865887"/>
            <a:ext cx="1171495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迭代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46;p69"/>
          <p:cNvSpPr txBox="1"/>
          <p:nvPr/>
        </p:nvSpPr>
        <p:spPr>
          <a:xfrm>
            <a:off x="836082" y="2307642"/>
            <a:ext cx="700318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847;p69"/>
          <p:cNvCxnSpPr/>
          <p:nvPr/>
        </p:nvCxnSpPr>
        <p:spPr>
          <a:xfrm rot="10800000">
            <a:off x="5422637" y="2243609"/>
            <a:ext cx="0" cy="15523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848;p69"/>
          <p:cNvCxnSpPr/>
          <p:nvPr/>
        </p:nvCxnSpPr>
        <p:spPr>
          <a:xfrm rot="10800000">
            <a:off x="5422487" y="3796004"/>
            <a:ext cx="227400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49;p69"/>
          <p:cNvSpPr txBox="1"/>
          <p:nvPr/>
        </p:nvSpPr>
        <p:spPr>
          <a:xfrm>
            <a:off x="6115107" y="3836419"/>
            <a:ext cx="1111511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迭代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850;p69"/>
          <p:cNvSpPr txBox="1"/>
          <p:nvPr/>
        </p:nvSpPr>
        <p:spPr>
          <a:xfrm>
            <a:off x="4149582" y="2278176"/>
            <a:ext cx="1146002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精确率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851;p69"/>
          <p:cNvSpPr/>
          <p:nvPr/>
        </p:nvSpPr>
        <p:spPr>
          <a:xfrm>
            <a:off x="5541506" y="2290321"/>
            <a:ext cx="2083433" cy="1419731"/>
          </a:xfrm>
          <a:custGeom>
            <a:avLst/>
            <a:gdLst/>
            <a:ahLst/>
            <a:cxnLst/>
            <a:rect l="l" t="t" r="r" b="b"/>
            <a:pathLst>
              <a:path w="83359" h="56804" extrusionOk="0">
                <a:moveTo>
                  <a:pt x="0" y="56804"/>
                </a:moveTo>
                <a:cubicBezTo>
                  <a:pt x="3464" y="51493"/>
                  <a:pt x="6889" y="34406"/>
                  <a:pt x="20782" y="24939"/>
                </a:cubicBezTo>
                <a:cubicBezTo>
                  <a:pt x="34675" y="15472"/>
                  <a:pt x="72930" y="4157"/>
                  <a:pt x="83359" y="0"/>
                </a:cubicBezTo>
              </a:path>
            </a:pathLst>
          </a:custGeom>
          <a:noFill/>
          <a:ln w="762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Google Shape;852;p69"/>
          <p:cNvSpPr/>
          <p:nvPr/>
        </p:nvSpPr>
        <p:spPr>
          <a:xfrm>
            <a:off x="5628084" y="2902876"/>
            <a:ext cx="2239242" cy="847554"/>
          </a:xfrm>
          <a:custGeom>
            <a:avLst/>
            <a:gdLst/>
            <a:ahLst/>
            <a:cxnLst/>
            <a:rect l="l" t="t" r="r" b="b"/>
            <a:pathLst>
              <a:path w="89593" h="33911" extrusionOk="0">
                <a:moveTo>
                  <a:pt x="0" y="33911"/>
                </a:moveTo>
                <a:cubicBezTo>
                  <a:pt x="3464" y="29024"/>
                  <a:pt x="12008" y="10205"/>
                  <a:pt x="20782" y="4586"/>
                </a:cubicBezTo>
                <a:cubicBezTo>
                  <a:pt x="29557" y="-1033"/>
                  <a:pt x="41179" y="7"/>
                  <a:pt x="52647" y="199"/>
                </a:cubicBezTo>
                <a:cubicBezTo>
                  <a:pt x="64116" y="391"/>
                  <a:pt x="83435" y="4817"/>
                  <a:pt x="89593" y="5740"/>
                </a:cubicBezTo>
              </a:path>
            </a:pathLst>
          </a:cu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853;p69"/>
          <p:cNvSpPr txBox="1"/>
          <p:nvPr/>
        </p:nvSpPr>
        <p:spPr>
          <a:xfrm>
            <a:off x="5587720" y="1920967"/>
            <a:ext cx="842480" cy="59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lang="zh-CN" altLang="en-US" sz="1799" b="1" dirty="0">
                <a:solidFill>
                  <a:srgbClr val="FF9900"/>
                </a:solidFill>
                <a:latin typeface="Calibri" panose="020F0502020204030204"/>
              </a:rPr>
              <a:t>验证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Google Shape;854;p69"/>
          <p:cNvCxnSpPr/>
          <p:nvPr/>
        </p:nvCxnSpPr>
        <p:spPr>
          <a:xfrm rot="10800000">
            <a:off x="6874684" y="3034903"/>
            <a:ext cx="0" cy="3635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855;p69"/>
          <p:cNvSpPr txBox="1"/>
          <p:nvPr/>
        </p:nvSpPr>
        <p:spPr>
          <a:xfrm>
            <a:off x="6153223" y="3408206"/>
            <a:ext cx="1442924" cy="38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从这里停止训练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856;p69"/>
          <p:cNvSpPr txBox="1"/>
          <p:nvPr/>
        </p:nvSpPr>
        <p:spPr>
          <a:xfrm>
            <a:off x="1074580" y="4471432"/>
            <a:ext cx="7007900" cy="93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当在验证集上的精确率下降或者训练时间很长的情况下，</a:t>
            </a:r>
            <a:r>
              <a:rPr lang="zh-CN" altLang="en" sz="1799" dirty="0">
                <a:solidFill>
                  <a:prstClr val="black"/>
                </a:solidFill>
              </a:rPr>
              <a:t>停止</a:t>
            </a:r>
            <a:r>
              <a:rPr lang="zh-CN" altLang="en-US" sz="1799" dirty="0">
                <a:solidFill>
                  <a:prstClr val="black"/>
                </a:solidFill>
              </a:rPr>
              <a:t>训练模型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但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需要保持跟踪模型使得在验证集上性能良好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739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模型集成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62;p70"/>
          <p:cNvSpPr txBox="1"/>
          <p:nvPr/>
        </p:nvSpPr>
        <p:spPr>
          <a:xfrm>
            <a:off x="889569" y="2071054"/>
            <a:ext cx="7362482" cy="27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86" marR="0" lvl="0" indent="-41899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Tx/>
              <a:buAutoNum type="arabicPeriod"/>
              <a:tabLst/>
              <a:defRPr/>
            </a:pP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多个独立的模型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41899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3000"/>
              <a:buFontTx/>
              <a:buAutoNum type="arabicPeriod"/>
              <a:tabLst/>
              <a:defRPr/>
            </a:pP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时进行结果平均</a:t>
            </a:r>
            <a:b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根据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预测概率分布进行平均，然后选择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argmax)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有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2% </a:t>
            </a: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额外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性能收益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7473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0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09" y="2620108"/>
            <a:ext cx="5622876" cy="244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909" y="2393820"/>
            <a:ext cx="2788665" cy="25286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2;p72"/>
          <p:cNvSpPr txBox="1"/>
          <p:nvPr/>
        </p:nvSpPr>
        <p:spPr>
          <a:xfrm>
            <a:off x="5746774" y="4867426"/>
            <a:ext cx="3352659" cy="737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周期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性的学习速率效果更好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模型集成</a:t>
            </a:r>
            <a:r>
              <a:rPr lang="en-US" dirty="0"/>
              <a:t>: </a:t>
            </a:r>
            <a:r>
              <a:rPr lang="zh-CN" altLang="en-US" dirty="0"/>
              <a:t>小技巧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70;p71"/>
          <p:cNvSpPr txBox="1"/>
          <p:nvPr/>
        </p:nvSpPr>
        <p:spPr>
          <a:xfrm>
            <a:off x="889569" y="1619183"/>
            <a:ext cx="7362482" cy="93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只训练单个模型，训练过程中使用多个模型的叠加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72;p71"/>
          <p:cNvSpPr txBox="1"/>
          <p:nvPr/>
        </p:nvSpPr>
        <p:spPr>
          <a:xfrm>
            <a:off x="0" y="5126392"/>
            <a:ext cx="3704866" cy="47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Loshchilov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Hutter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“SGDR: Stochastic gradient descent with restarts”,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2016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Huang et al, “Snapshot ensembles: train 1, get M for free”, ICLR 2017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Figures copyright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Yixuan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 and Geoff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Pleiss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2017. Reproduced with permission.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06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全连接层</a:t>
            </a:r>
            <a:r>
              <a:rPr lang="en-US" dirty="0"/>
              <a:t>Fully-Connected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460;p39"/>
          <p:cNvSpPr txBox="1"/>
          <p:nvPr/>
        </p:nvSpPr>
        <p:spPr>
          <a:xfrm>
            <a:off x="1399635" y="3385936"/>
            <a:ext cx="861676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3072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461;p39"/>
          <p:cNvSpPr txBox="1"/>
          <p:nvPr/>
        </p:nvSpPr>
        <p:spPr>
          <a:xfrm>
            <a:off x="100387" y="3114153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Google Shape;463;p39"/>
          <p:cNvSpPr txBox="1"/>
          <p:nvPr/>
        </p:nvSpPr>
        <p:spPr>
          <a:xfrm>
            <a:off x="751029" y="1701726"/>
            <a:ext cx="7827661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32x32x3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-&gt; 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向量化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3072 x 1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Google Shape;464;p39"/>
          <p:cNvSpPr txBox="1"/>
          <p:nvPr/>
        </p:nvSpPr>
        <p:spPr>
          <a:xfrm>
            <a:off x="3449690" y="3257669"/>
            <a:ext cx="2506747" cy="35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x 3072 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465;p39"/>
          <p:cNvSpPr txBox="1"/>
          <p:nvPr/>
        </p:nvSpPr>
        <p:spPr>
          <a:xfrm>
            <a:off x="6861726" y="2745901"/>
            <a:ext cx="925932" cy="29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466;p39"/>
          <p:cNvSpPr/>
          <p:nvPr/>
        </p:nvSpPr>
        <p:spPr>
          <a:xfrm>
            <a:off x="6448770" y="3140250"/>
            <a:ext cx="1751844" cy="282227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467;p39"/>
          <p:cNvSpPr/>
          <p:nvPr/>
        </p:nvSpPr>
        <p:spPr>
          <a:xfrm>
            <a:off x="6524975" y="3233302"/>
            <a:ext cx="150261" cy="15266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68;p39"/>
          <p:cNvSpPr/>
          <p:nvPr/>
        </p:nvSpPr>
        <p:spPr>
          <a:xfrm>
            <a:off x="388824" y="3140250"/>
            <a:ext cx="2783575" cy="282227"/>
          </a:xfrm>
          <a:prstGeom prst="cube">
            <a:avLst>
              <a:gd name="adj" fmla="val 25000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Google Shape;46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8347" y="2924383"/>
            <a:ext cx="542783" cy="2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70;p39"/>
          <p:cNvSpPr txBox="1"/>
          <p:nvPr/>
        </p:nvSpPr>
        <p:spPr>
          <a:xfrm>
            <a:off x="1425890" y="2709950"/>
            <a:ext cx="709440" cy="36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Google Shape;471;p39"/>
          <p:cNvSpPr txBox="1"/>
          <p:nvPr/>
        </p:nvSpPr>
        <p:spPr>
          <a:xfrm>
            <a:off x="5840054" y="3879433"/>
            <a:ext cx="3020513" cy="76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 </a:t>
            </a: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向量和</a:t>
            </a:r>
            <a:r>
              <a:rPr kumimoji="0" lang="en" altLang="zh-C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的一行点积结果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(3072-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维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点积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472;p39"/>
          <p:cNvSpPr txBox="1"/>
          <p:nvPr/>
        </p:nvSpPr>
        <p:spPr>
          <a:xfrm>
            <a:off x="6096525" y="3114153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473;p39"/>
          <p:cNvSpPr txBox="1"/>
          <p:nvPr/>
        </p:nvSpPr>
        <p:spPr>
          <a:xfrm>
            <a:off x="7113147" y="3385936"/>
            <a:ext cx="861676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1" name="Google Shape;474;p39"/>
          <p:cNvCxnSpPr/>
          <p:nvPr/>
        </p:nvCxnSpPr>
        <p:spPr>
          <a:xfrm rot="10800000" flipH="1">
            <a:off x="6172417" y="3467641"/>
            <a:ext cx="349709" cy="4525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475;p39"/>
          <p:cNvCxnSpPr/>
          <p:nvPr/>
        </p:nvCxnSpPr>
        <p:spPr>
          <a:xfrm>
            <a:off x="3345516" y="3281363"/>
            <a:ext cx="607642" cy="11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476;p39"/>
          <p:cNvCxnSpPr/>
          <p:nvPr/>
        </p:nvCxnSpPr>
        <p:spPr>
          <a:xfrm>
            <a:off x="5393095" y="3272691"/>
            <a:ext cx="614240" cy="869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512314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8.1.</a:t>
            </a:r>
            <a:r>
              <a:rPr lang="zh-CN" altLang="en-US" dirty="0"/>
              <a:t>卷积神经网络的组成</a:t>
            </a:r>
            <a:endParaRPr lang="en-US" altLang="zh-CN" dirty="0"/>
          </a:p>
          <a:p>
            <a:r>
              <a:rPr lang="en-US" altLang="zh-CN" dirty="0"/>
              <a:t>8.2.</a:t>
            </a:r>
            <a:r>
              <a:rPr lang="zh-CN" altLang="en-US" dirty="0"/>
              <a:t>卷积层</a:t>
            </a:r>
            <a:endParaRPr lang="en-US" dirty="0"/>
          </a:p>
          <a:p>
            <a:r>
              <a:rPr lang="en-US" altLang="zh-CN" dirty="0"/>
              <a:t>8.3.</a:t>
            </a:r>
            <a:r>
              <a:rPr lang="zh-CN" altLang="en-US" dirty="0"/>
              <a:t>池化与归一化</a:t>
            </a:r>
            <a:endParaRPr lang="en-US" altLang="zh-CN" dirty="0"/>
          </a:p>
          <a:p>
            <a:r>
              <a:rPr lang="en-US" altLang="zh-CN" dirty="0"/>
              <a:t>8.4.</a:t>
            </a:r>
            <a:r>
              <a:rPr lang="zh-CN" altLang="en-US" dirty="0"/>
              <a:t>卷积神经网络的训练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8590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本章小结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卷积神经网络的成分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卷积网络目的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卷积网络组成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卷积层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卷积参数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维卷积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感受野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池化和归一化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池化参数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批归一化目的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不同归一化操作</a:t>
            </a:r>
            <a:endParaRPr lang="en-US" altLang="zh-CN" sz="2000" dirty="0"/>
          </a:p>
          <a:p>
            <a:pPr marL="0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>
            <a:extLst>
              <a:ext uri="{FF2B5EF4-FFF2-40B4-BE49-F238E27FC236}">
                <a16:creationId xmlns:a16="http://schemas.microsoft.com/office/drawing/2014/main" id="{F90EF2CC-4D83-4B45-999A-A2F7496B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卷积神经网络的训练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数据预处理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数据增强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正则化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Droppout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学习速率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模型集成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34362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08028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  <a:r>
              <a:rPr lang="en-US" dirty="0"/>
              <a:t>: </a:t>
            </a:r>
            <a:r>
              <a:rPr lang="zh-CN" altLang="en-US" dirty="0"/>
              <a:t>卷积网络的构成成分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1" y="2192263"/>
            <a:ext cx="1379507" cy="1555274"/>
          </a:xfrm>
          <a:prstGeom prst="rect">
            <a:avLst/>
          </a:prstGeom>
        </p:spPr>
      </p:pic>
      <p:pic>
        <p:nvPicPr>
          <p:cNvPr id="18" name="Google Shape;11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99" y="2257954"/>
            <a:ext cx="1802664" cy="142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395081" y="1736865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卷积层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7227" y="174910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池化层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89" y="2285608"/>
            <a:ext cx="2248728" cy="10191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59507" y="1736865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oogle Shape;5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702" y="4328217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1653406" y="3903865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激活函数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oogle Shape;861;p80"/>
          <p:cNvPicPr preferRelativeResize="0"/>
          <p:nvPr/>
        </p:nvPicPr>
        <p:blipFill rotWithShape="1">
          <a:blip r:embed="rId6">
            <a:alphaModFix/>
          </a:blip>
          <a:srcRect t="58386" r="31776" b="12523"/>
          <a:stretch/>
        </p:blipFill>
        <p:spPr>
          <a:xfrm>
            <a:off x="4750905" y="4413546"/>
            <a:ext cx="2248728" cy="10232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4940673" y="3903865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99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08028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总结</a:t>
            </a:r>
            <a:r>
              <a:rPr lang="en-US" dirty="0"/>
              <a:t>: </a:t>
            </a:r>
            <a:r>
              <a:rPr lang="zh-CN" altLang="en-US" dirty="0"/>
              <a:t>卷积网络的构成</a:t>
            </a:r>
            <a:endParaRPr lang="en-US" dirty="0"/>
          </a:p>
        </p:txBody>
      </p:sp>
      <p:pic>
        <p:nvPicPr>
          <p:cNvPr id="28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0" y="2609022"/>
            <a:ext cx="8378340" cy="25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746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538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图像形成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6796529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保持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空域结构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Google Shape;488;p40"/>
          <p:cNvSpPr txBox="1"/>
          <p:nvPr/>
        </p:nvSpPr>
        <p:spPr>
          <a:xfrm>
            <a:off x="2012451" y="4578181"/>
            <a:ext cx="722663" cy="3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宽度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Google Shape;490;p40"/>
          <p:cNvSpPr txBox="1"/>
          <p:nvPr/>
        </p:nvSpPr>
        <p:spPr>
          <a:xfrm>
            <a:off x="1292402" y="4924991"/>
            <a:ext cx="1132656" cy="6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深度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/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通道数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Google Shape;489;p40"/>
          <p:cNvSpPr txBox="1"/>
          <p:nvPr/>
        </p:nvSpPr>
        <p:spPr>
          <a:xfrm>
            <a:off x="2432354" y="3868190"/>
            <a:ext cx="856815" cy="3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高度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73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Google Shape;488;p40"/>
          <p:cNvSpPr txBox="1"/>
          <p:nvPr/>
        </p:nvSpPr>
        <p:spPr>
          <a:xfrm>
            <a:off x="2012451" y="4578181"/>
            <a:ext cx="722663" cy="3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宽度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Google Shape;490;p40"/>
          <p:cNvSpPr txBox="1"/>
          <p:nvPr/>
        </p:nvSpPr>
        <p:spPr>
          <a:xfrm>
            <a:off x="1292402" y="4924991"/>
            <a:ext cx="1132656" cy="6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深度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/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通道数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Google Shape;515;p42"/>
          <p:cNvSpPr/>
          <p:nvPr/>
        </p:nvSpPr>
        <p:spPr>
          <a:xfrm>
            <a:off x="4144820" y="3162058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516;p42"/>
          <p:cNvSpPr txBox="1"/>
          <p:nvPr/>
        </p:nvSpPr>
        <p:spPr>
          <a:xfrm>
            <a:off x="3919080" y="2482585"/>
            <a:ext cx="1949064" cy="4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核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18;p42"/>
          <p:cNvSpPr txBox="1"/>
          <p:nvPr/>
        </p:nvSpPr>
        <p:spPr>
          <a:xfrm>
            <a:off x="5196447" y="3516677"/>
            <a:ext cx="3772742" cy="97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核和图像卷积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489;p40"/>
          <p:cNvSpPr txBox="1"/>
          <p:nvPr/>
        </p:nvSpPr>
        <p:spPr>
          <a:xfrm>
            <a:off x="2432354" y="3868190"/>
            <a:ext cx="856815" cy="3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高度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39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Google Shape;488;p40"/>
          <p:cNvSpPr txBox="1"/>
          <p:nvPr/>
        </p:nvSpPr>
        <p:spPr>
          <a:xfrm>
            <a:off x="2012451" y="4578181"/>
            <a:ext cx="722663" cy="3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宽度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Google Shape;489;p40"/>
          <p:cNvSpPr txBox="1"/>
          <p:nvPr/>
        </p:nvSpPr>
        <p:spPr>
          <a:xfrm>
            <a:off x="2432354" y="3868190"/>
            <a:ext cx="856815" cy="3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高度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Google Shape;490;p40"/>
          <p:cNvSpPr txBox="1"/>
          <p:nvPr/>
        </p:nvSpPr>
        <p:spPr>
          <a:xfrm>
            <a:off x="1292402" y="4924991"/>
            <a:ext cx="1132656" cy="69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深度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/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通道数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Google Shape;515;p42"/>
          <p:cNvSpPr/>
          <p:nvPr/>
        </p:nvSpPr>
        <p:spPr>
          <a:xfrm>
            <a:off x="4144820" y="3162058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516;p42"/>
          <p:cNvSpPr txBox="1"/>
          <p:nvPr/>
        </p:nvSpPr>
        <p:spPr>
          <a:xfrm>
            <a:off x="3919079" y="2482585"/>
            <a:ext cx="2024521" cy="4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核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Google Shape;519;p42"/>
          <p:cNvSpPr txBox="1"/>
          <p:nvPr/>
        </p:nvSpPr>
        <p:spPr>
          <a:xfrm>
            <a:off x="4779980" y="1369637"/>
            <a:ext cx="3282645" cy="68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对不同通道</a:t>
            </a:r>
            <a:r>
              <a:rPr lang="zh-CN" altLang="en-US" sz="1799" dirty="0">
                <a:solidFill>
                  <a:srgbClr val="C00000"/>
                </a:solidFill>
              </a:rPr>
              <a:t>同时滤波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Google Shape;520;p42"/>
          <p:cNvCxnSpPr/>
          <p:nvPr/>
        </p:nvCxnSpPr>
        <p:spPr>
          <a:xfrm flipH="1">
            <a:off x="4132224" y="1970384"/>
            <a:ext cx="589646" cy="525763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521;p42"/>
          <p:cNvCxnSpPr/>
          <p:nvPr/>
        </p:nvCxnSpPr>
        <p:spPr>
          <a:xfrm flipH="1">
            <a:off x="1008201" y="1585831"/>
            <a:ext cx="3673230" cy="201893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518;p42"/>
          <p:cNvSpPr txBox="1"/>
          <p:nvPr/>
        </p:nvSpPr>
        <p:spPr>
          <a:xfrm>
            <a:off x="5196447" y="3516677"/>
            <a:ext cx="3772742" cy="97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滤波核和图像卷积</a:t>
            </a:r>
            <a:endParaRPr kumimoji="0" lang="zh-CN" alt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8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516;p42"/>
          <p:cNvSpPr txBox="1"/>
          <p:nvPr/>
        </p:nvSpPr>
        <p:spPr>
          <a:xfrm>
            <a:off x="2053569" y="2491612"/>
            <a:ext cx="1614386" cy="4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1637973" y="3020207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551;p44"/>
          <p:cNvSpPr/>
          <p:nvPr/>
        </p:nvSpPr>
        <p:spPr>
          <a:xfrm>
            <a:off x="3233807" y="3285937"/>
            <a:ext cx="282227" cy="282227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Google Shape;553;p44"/>
          <p:cNvCxnSpPr/>
          <p:nvPr/>
        </p:nvCxnSpPr>
        <p:spPr>
          <a:xfrm>
            <a:off x="1764190" y="3189812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4;p44"/>
          <p:cNvCxnSpPr/>
          <p:nvPr/>
        </p:nvCxnSpPr>
        <p:spPr>
          <a:xfrm>
            <a:off x="1900355" y="3040451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5;p44"/>
          <p:cNvCxnSpPr/>
          <p:nvPr/>
        </p:nvCxnSpPr>
        <p:spPr>
          <a:xfrm rot="10800000" flipH="1">
            <a:off x="1926448" y="3427051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Google Shape;541;p43"/>
          <p:cNvCxnSpPr/>
          <p:nvPr/>
        </p:nvCxnSpPr>
        <p:spPr>
          <a:xfrm flipH="1" flipV="1">
            <a:off x="3602377" y="3538888"/>
            <a:ext cx="460337" cy="20045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542;p43"/>
          <p:cNvSpPr txBox="1"/>
          <p:nvPr/>
        </p:nvSpPr>
        <p:spPr>
          <a:xfrm>
            <a:off x="4069915" y="3606454"/>
            <a:ext cx="5014694" cy="128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 </a:t>
            </a:r>
            <a:r>
              <a:rPr kumimoji="0" lang="zh-CN" alt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</a:t>
            </a:r>
            <a:r>
              <a:rPr kumimoji="0" lang="zh-CN" altLang="en-US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向量和</a:t>
            </a:r>
            <a:r>
              <a:rPr kumimoji="0" lang="en-US" altLang="zh-C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altLang="zh-C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点积结果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(i.e.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3*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5*5 = 75-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维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点积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偏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置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Google Shape;54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5602" y="4892689"/>
            <a:ext cx="1225321" cy="39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081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516;p42"/>
          <p:cNvSpPr txBox="1"/>
          <p:nvPr/>
        </p:nvSpPr>
        <p:spPr>
          <a:xfrm>
            <a:off x="2053569" y="2491612"/>
            <a:ext cx="1614386" cy="4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1637973" y="3020207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551;p44"/>
          <p:cNvSpPr/>
          <p:nvPr/>
        </p:nvSpPr>
        <p:spPr>
          <a:xfrm>
            <a:off x="3233807" y="3285937"/>
            <a:ext cx="282227" cy="282227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Google Shape;553;p44"/>
          <p:cNvCxnSpPr/>
          <p:nvPr/>
        </p:nvCxnSpPr>
        <p:spPr>
          <a:xfrm>
            <a:off x="1764190" y="3189812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4;p44"/>
          <p:cNvCxnSpPr/>
          <p:nvPr/>
        </p:nvCxnSpPr>
        <p:spPr>
          <a:xfrm>
            <a:off x="1900355" y="3040451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5;p44"/>
          <p:cNvCxnSpPr/>
          <p:nvPr/>
        </p:nvCxnSpPr>
        <p:spPr>
          <a:xfrm rot="10800000" flipH="1">
            <a:off x="1926448" y="3427051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3667955" y="3427051"/>
            <a:ext cx="3289677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565;p44"/>
          <p:cNvSpPr txBox="1"/>
          <p:nvPr/>
        </p:nvSpPr>
        <p:spPr>
          <a:xfrm>
            <a:off x="4189958" y="3545576"/>
            <a:ext cx="2183591" cy="81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对整幅图像做卷积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566;p44"/>
          <p:cNvSpPr/>
          <p:nvPr/>
        </p:nvSpPr>
        <p:spPr>
          <a:xfrm>
            <a:off x="7073108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373548" y="1159445"/>
            <a:ext cx="2302907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1x28x28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激活图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Google Shape;568;p44"/>
          <p:cNvSpPr txBox="1"/>
          <p:nvPr/>
        </p:nvSpPr>
        <p:spPr>
          <a:xfrm>
            <a:off x="6957631" y="4761232"/>
            <a:ext cx="328115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569;p44"/>
          <p:cNvSpPr txBox="1"/>
          <p:nvPr/>
        </p:nvSpPr>
        <p:spPr>
          <a:xfrm>
            <a:off x="7624967" y="4305672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570;p44"/>
          <p:cNvSpPr txBox="1"/>
          <p:nvPr/>
        </p:nvSpPr>
        <p:spPr>
          <a:xfrm>
            <a:off x="8029262" y="2895052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5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516;p42"/>
          <p:cNvSpPr txBox="1"/>
          <p:nvPr/>
        </p:nvSpPr>
        <p:spPr>
          <a:xfrm>
            <a:off x="2053569" y="2491612"/>
            <a:ext cx="1614386" cy="46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1637973" y="3020207"/>
            <a:ext cx="282227" cy="813688"/>
          </a:xfrm>
          <a:prstGeom prst="cube">
            <a:avLst>
              <a:gd name="adj" fmla="val 53382"/>
            </a:avLst>
          </a:prstGeom>
          <a:solidFill>
            <a:schemeClr val="accent6">
              <a:lumMod val="60000"/>
              <a:lumOff val="4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oogle Shape;551;p44"/>
          <p:cNvSpPr/>
          <p:nvPr/>
        </p:nvSpPr>
        <p:spPr>
          <a:xfrm>
            <a:off x="3233807" y="3285937"/>
            <a:ext cx="282227" cy="2822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Google Shape;553;p44"/>
          <p:cNvCxnSpPr/>
          <p:nvPr/>
        </p:nvCxnSpPr>
        <p:spPr>
          <a:xfrm>
            <a:off x="1764190" y="3189812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4;p44"/>
          <p:cNvCxnSpPr/>
          <p:nvPr/>
        </p:nvCxnSpPr>
        <p:spPr>
          <a:xfrm>
            <a:off x="1900355" y="3040451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5;p44"/>
          <p:cNvCxnSpPr/>
          <p:nvPr/>
        </p:nvCxnSpPr>
        <p:spPr>
          <a:xfrm rot="10800000" flipH="1">
            <a:off x="1926448" y="3427051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3667955" y="3427051"/>
            <a:ext cx="3289677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565;p44"/>
          <p:cNvSpPr txBox="1"/>
          <p:nvPr/>
        </p:nvSpPr>
        <p:spPr>
          <a:xfrm>
            <a:off x="4189958" y="3545576"/>
            <a:ext cx="2183591" cy="81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卷积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566;p44"/>
          <p:cNvSpPr/>
          <p:nvPr/>
        </p:nvSpPr>
        <p:spPr>
          <a:xfrm>
            <a:off x="7073108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578203" y="1163650"/>
            <a:ext cx="217084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两个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1x28x28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激活图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Google Shape;568;p44"/>
          <p:cNvSpPr txBox="1"/>
          <p:nvPr/>
        </p:nvSpPr>
        <p:spPr>
          <a:xfrm>
            <a:off x="6957631" y="4761232"/>
            <a:ext cx="328115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570;p44"/>
          <p:cNvSpPr txBox="1"/>
          <p:nvPr/>
        </p:nvSpPr>
        <p:spPr>
          <a:xfrm>
            <a:off x="8029262" y="2895052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592;p45"/>
          <p:cNvSpPr/>
          <p:nvPr/>
        </p:nvSpPr>
        <p:spPr>
          <a:xfrm>
            <a:off x="7450987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Google Shape;594;p45"/>
          <p:cNvSpPr txBox="1"/>
          <p:nvPr/>
        </p:nvSpPr>
        <p:spPr>
          <a:xfrm>
            <a:off x="7335511" y="4761232"/>
            <a:ext cx="328115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595;p45"/>
          <p:cNvSpPr txBox="1"/>
          <p:nvPr/>
        </p:nvSpPr>
        <p:spPr>
          <a:xfrm>
            <a:off x="8002845" y="4305672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Google Shape;596;p45"/>
          <p:cNvSpPr txBox="1"/>
          <p:nvPr/>
        </p:nvSpPr>
        <p:spPr>
          <a:xfrm>
            <a:off x="8407140" y="2895052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6571" y="1687700"/>
            <a:ext cx="317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考虑第二个滤波核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8799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62884"/>
            <a:ext cx="4353023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7073108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578203" y="116365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激活图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1x28x28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4972" y="1904554"/>
            <a:ext cx="2317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考虑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6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个滤波核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3x5x5 </a:t>
            </a: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722373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737609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752845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768081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83317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卷积层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6" y="3498794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695537" y="4588487"/>
            <a:ext cx="122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6x3x5x5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滤波组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Google Shape;567;p44"/>
          <p:cNvSpPr txBox="1"/>
          <p:nvPr/>
        </p:nvSpPr>
        <p:spPr>
          <a:xfrm>
            <a:off x="5864879" y="4805642"/>
            <a:ext cx="3314171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组合得到输出图像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6x28x28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34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1310"/>
            <a:ext cx="4353023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7073108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578203" y="116365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激活图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每个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1x28x28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4644" y="1753365"/>
            <a:ext cx="304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6-dim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偏置向量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722373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737609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752845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768081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83317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6" y="3498794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695537" y="4588487"/>
            <a:ext cx="122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6x3x5x5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Google Shape;567;p44"/>
          <p:cNvSpPr txBox="1"/>
          <p:nvPr/>
        </p:nvSpPr>
        <p:spPr>
          <a:xfrm>
            <a:off x="5864879" y="4805642"/>
            <a:ext cx="3314171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组合得到输出图像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x28x28</a:t>
            </a: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806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8.1.</a:t>
            </a:r>
            <a:r>
              <a:rPr lang="zh-CN" altLang="en-US" dirty="0"/>
              <a:t>卷积神经网络的组成</a:t>
            </a:r>
            <a:endParaRPr lang="en-US" altLang="zh-CN" dirty="0"/>
          </a:p>
          <a:p>
            <a:r>
              <a:rPr lang="en-US" altLang="zh-CN" dirty="0"/>
              <a:t>8.2.</a:t>
            </a:r>
            <a:r>
              <a:rPr lang="zh-CN" altLang="en-US" dirty="0"/>
              <a:t>卷积层</a:t>
            </a:r>
            <a:endParaRPr lang="en-US" dirty="0"/>
          </a:p>
          <a:p>
            <a:r>
              <a:rPr lang="en-US" altLang="zh-CN" dirty="0"/>
              <a:t>8.3.</a:t>
            </a:r>
            <a:r>
              <a:rPr lang="zh-CN" altLang="en-US" dirty="0"/>
              <a:t>池化与归一化</a:t>
            </a:r>
            <a:endParaRPr lang="en-US" altLang="zh-CN" dirty="0"/>
          </a:p>
          <a:p>
            <a:r>
              <a:rPr lang="en-US" altLang="zh-CN" dirty="0"/>
              <a:t>8.4.</a:t>
            </a:r>
            <a:r>
              <a:rPr lang="zh-CN" altLang="en-US" dirty="0"/>
              <a:t>卷积神经网络的训练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6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24" y="597345"/>
            <a:ext cx="416582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751030" y="1701726"/>
            <a:ext cx="2087663" cy="4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567;p44"/>
          <p:cNvSpPr txBox="1"/>
          <p:nvPr/>
        </p:nvSpPr>
        <p:spPr>
          <a:xfrm>
            <a:off x="6107100" y="1020741"/>
            <a:ext cx="2682225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28x28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网格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每一个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维向量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6406" y="1731730"/>
            <a:ext cx="228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6-dim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6" y="3498794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695537" y="4588487"/>
            <a:ext cx="122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6x3x5x5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Google Shape;567;p44"/>
          <p:cNvSpPr txBox="1"/>
          <p:nvPr/>
        </p:nvSpPr>
        <p:spPr>
          <a:xfrm>
            <a:off x="5864879" y="4805642"/>
            <a:ext cx="3314171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组合得到输出图像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x28x28</a:t>
            </a: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566;p44"/>
          <p:cNvSpPr/>
          <p:nvPr/>
        </p:nvSpPr>
        <p:spPr>
          <a:xfrm>
            <a:off x="7073108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Google Shape;611;p46"/>
          <p:cNvSpPr/>
          <p:nvPr/>
        </p:nvSpPr>
        <p:spPr>
          <a:xfrm>
            <a:off x="722373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Google Shape;617;p46"/>
          <p:cNvSpPr/>
          <p:nvPr/>
        </p:nvSpPr>
        <p:spPr>
          <a:xfrm>
            <a:off x="7376093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Google Shape;618;p46"/>
          <p:cNvSpPr/>
          <p:nvPr/>
        </p:nvSpPr>
        <p:spPr>
          <a:xfrm>
            <a:off x="752845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Google Shape;619;p46"/>
          <p:cNvSpPr/>
          <p:nvPr/>
        </p:nvSpPr>
        <p:spPr>
          <a:xfrm>
            <a:off x="768081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Google Shape;620;p46"/>
          <p:cNvSpPr/>
          <p:nvPr/>
        </p:nvSpPr>
        <p:spPr>
          <a:xfrm>
            <a:off x="7833174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7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67" y="543852"/>
            <a:ext cx="4080882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29685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219934" y="1464922"/>
            <a:ext cx="2157702" cy="91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2x3x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32x32</a:t>
            </a:r>
            <a:endParaRPr kumimoji="0" lang="en-US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批量图像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6300495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667906" y="106770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2x6x28x28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批量输出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4644" y="1753365"/>
            <a:ext cx="304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6-dim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645112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660348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675584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690820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060562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5" y="3498794"/>
            <a:ext cx="51494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695537" y="4588487"/>
            <a:ext cx="1225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6x3x5x5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滤波组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481;p40"/>
          <p:cNvSpPr/>
          <p:nvPr/>
        </p:nvSpPr>
        <p:spPr>
          <a:xfrm>
            <a:off x="62630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566;p44"/>
          <p:cNvSpPr/>
          <p:nvPr/>
        </p:nvSpPr>
        <p:spPr>
          <a:xfrm>
            <a:off x="7769033" y="2058585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Google Shape;611;p46"/>
          <p:cNvSpPr/>
          <p:nvPr/>
        </p:nvSpPr>
        <p:spPr>
          <a:xfrm>
            <a:off x="791965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Google Shape;617;p46"/>
          <p:cNvSpPr/>
          <p:nvPr/>
        </p:nvSpPr>
        <p:spPr>
          <a:xfrm>
            <a:off x="807201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Google Shape;618;p46"/>
          <p:cNvSpPr/>
          <p:nvPr/>
        </p:nvSpPr>
        <p:spPr>
          <a:xfrm>
            <a:off x="822437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Google Shape;619;p46"/>
          <p:cNvSpPr/>
          <p:nvPr/>
        </p:nvSpPr>
        <p:spPr>
          <a:xfrm>
            <a:off x="837673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Google Shape;620;p46"/>
          <p:cNvSpPr/>
          <p:nvPr/>
        </p:nvSpPr>
        <p:spPr>
          <a:xfrm>
            <a:off x="852909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662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36" y="640715"/>
            <a:ext cx="416582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46082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799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219934" y="1464922"/>
            <a:ext cx="2157702" cy="91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399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399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批量图像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6300495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667906" y="106770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批量输出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4645" y="1753365"/>
            <a:ext cx="333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-dim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645112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660348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675584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690820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060562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5" y="3498794"/>
            <a:ext cx="51494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055376" y="4671379"/>
            <a:ext cx="2018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滤波组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481;p40"/>
          <p:cNvSpPr/>
          <p:nvPr/>
        </p:nvSpPr>
        <p:spPr>
          <a:xfrm>
            <a:off x="62630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566;p44"/>
          <p:cNvSpPr/>
          <p:nvPr/>
        </p:nvSpPr>
        <p:spPr>
          <a:xfrm>
            <a:off x="7769033" y="2058585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Google Shape;611;p46"/>
          <p:cNvSpPr/>
          <p:nvPr/>
        </p:nvSpPr>
        <p:spPr>
          <a:xfrm>
            <a:off x="791965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Google Shape;617;p46"/>
          <p:cNvSpPr/>
          <p:nvPr/>
        </p:nvSpPr>
        <p:spPr>
          <a:xfrm>
            <a:off x="807201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Google Shape;618;p46"/>
          <p:cNvSpPr/>
          <p:nvPr/>
        </p:nvSpPr>
        <p:spPr>
          <a:xfrm>
            <a:off x="822437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Google Shape;619;p46"/>
          <p:cNvSpPr/>
          <p:nvPr/>
        </p:nvSpPr>
        <p:spPr>
          <a:xfrm>
            <a:off x="837673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Google Shape;620;p46"/>
          <p:cNvSpPr/>
          <p:nvPr/>
        </p:nvSpPr>
        <p:spPr>
          <a:xfrm>
            <a:off x="852909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Google Shape;485;p40"/>
          <p:cNvSpPr txBox="1"/>
          <p:nvPr/>
        </p:nvSpPr>
        <p:spPr>
          <a:xfrm>
            <a:off x="6409004" y="4788946"/>
            <a:ext cx="538712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799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46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656;p48"/>
          <p:cNvSpPr/>
          <p:nvPr/>
        </p:nvSpPr>
        <p:spPr>
          <a:xfrm>
            <a:off x="5702571" y="1912529"/>
            <a:ext cx="956151" cy="2757182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Google Shape;660;p48"/>
          <p:cNvSpPr txBox="1"/>
          <p:nvPr/>
        </p:nvSpPr>
        <p:spPr>
          <a:xfrm>
            <a:off x="5568420" y="4603461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Google Shape;661;p48"/>
          <p:cNvSpPr txBox="1"/>
          <p:nvPr/>
        </p:nvSpPr>
        <p:spPr>
          <a:xfrm>
            <a:off x="6315037" y="4211931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Google Shape;662;p48"/>
          <p:cNvSpPr txBox="1"/>
          <p:nvPr/>
        </p:nvSpPr>
        <p:spPr>
          <a:xfrm>
            <a:off x="6679242" y="213929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659;p48"/>
          <p:cNvSpPr txBox="1"/>
          <p:nvPr/>
        </p:nvSpPr>
        <p:spPr>
          <a:xfrm>
            <a:off x="8435714" y="2809363"/>
            <a:ext cx="628798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….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410914" y="1065415"/>
            <a:ext cx="564907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卷积层级联</a:t>
            </a:r>
            <a:r>
              <a:rPr lang="en-US" dirty="0"/>
              <a:t>Stacking Convolutions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4" name="Google Shape;649;p48"/>
          <p:cNvSpPr txBox="1"/>
          <p:nvPr/>
        </p:nvSpPr>
        <p:spPr>
          <a:xfrm>
            <a:off x="4022483" y="3740022"/>
            <a:ext cx="1562454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10x6x3x3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4285" y="4940782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第二隐藏层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10 x 26 x 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33782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47" name="Google Shape;657;p48"/>
          <p:cNvCxnSpPr>
            <a:endCxn id="46" idx="1"/>
          </p:cNvCxnSpPr>
          <p:nvPr/>
        </p:nvCxnSpPr>
        <p:spPr>
          <a:xfrm>
            <a:off x="1406325" y="3192443"/>
            <a:ext cx="427457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657;p48"/>
          <p:cNvCxnSpPr>
            <a:stCxn id="46" idx="3"/>
          </p:cNvCxnSpPr>
          <p:nvPr/>
        </p:nvCxnSpPr>
        <p:spPr>
          <a:xfrm flipV="1">
            <a:off x="2563790" y="3192443"/>
            <a:ext cx="361711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stCxn id="27" idx="0"/>
            <a:endCxn id="46" idx="2"/>
          </p:cNvCxnSpPr>
          <p:nvPr/>
        </p:nvCxnSpPr>
        <p:spPr>
          <a:xfrm flipV="1">
            <a:off x="2174981" y="3408745"/>
            <a:ext cx="23805" cy="33127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TextBox 56"/>
          <p:cNvSpPr txBox="1"/>
          <p:nvPr/>
        </p:nvSpPr>
        <p:spPr>
          <a:xfrm>
            <a:off x="4472876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8" name="Google Shape;657;p48"/>
          <p:cNvCxnSpPr>
            <a:endCxn id="57" idx="1"/>
          </p:cNvCxnSpPr>
          <p:nvPr/>
        </p:nvCxnSpPr>
        <p:spPr>
          <a:xfrm>
            <a:off x="4045420" y="3192443"/>
            <a:ext cx="427456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657;p48"/>
          <p:cNvCxnSpPr>
            <a:stCxn id="57" idx="3"/>
          </p:cNvCxnSpPr>
          <p:nvPr/>
        </p:nvCxnSpPr>
        <p:spPr>
          <a:xfrm flipV="1">
            <a:off x="5202884" y="3192443"/>
            <a:ext cx="361712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657;p48"/>
          <p:cNvCxnSpPr>
            <a:endCxn id="57" idx="2"/>
          </p:cNvCxnSpPr>
          <p:nvPr/>
        </p:nvCxnSpPr>
        <p:spPr>
          <a:xfrm flipV="1">
            <a:off x="4814075" y="3408745"/>
            <a:ext cx="23805" cy="33127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TextBox 64"/>
          <p:cNvSpPr txBox="1"/>
          <p:nvPr/>
        </p:nvSpPr>
        <p:spPr>
          <a:xfrm>
            <a:off x="7206019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66" name="Google Shape;657;p48"/>
          <p:cNvCxnSpPr/>
          <p:nvPr/>
        </p:nvCxnSpPr>
        <p:spPr>
          <a:xfrm flipV="1">
            <a:off x="6778562" y="3189455"/>
            <a:ext cx="427457" cy="2988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7;p48"/>
          <p:cNvCxnSpPr/>
          <p:nvPr/>
        </p:nvCxnSpPr>
        <p:spPr>
          <a:xfrm>
            <a:off x="7888417" y="3189455"/>
            <a:ext cx="409322" cy="2988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57;p48"/>
          <p:cNvCxnSpPr/>
          <p:nvPr/>
        </p:nvCxnSpPr>
        <p:spPr>
          <a:xfrm flipV="1">
            <a:off x="7547218" y="3385662"/>
            <a:ext cx="0" cy="35436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49;p48"/>
          <p:cNvSpPr txBox="1"/>
          <p:nvPr/>
        </p:nvSpPr>
        <p:spPr>
          <a:xfrm>
            <a:off x="6881355" y="3740022"/>
            <a:ext cx="1712848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12x10x3x3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</a:t>
            </a:r>
          </a:p>
        </p:txBody>
      </p:sp>
    </p:spTree>
    <p:extLst>
      <p:ext uri="{BB962C8B-B14F-4D97-AF65-F5344CB8AC3E}">
        <p14:creationId xmlns:p14="http://schemas.microsoft.com/office/powerpoint/2010/main" val="2527912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6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656;p48"/>
          <p:cNvSpPr/>
          <p:nvPr/>
        </p:nvSpPr>
        <p:spPr>
          <a:xfrm>
            <a:off x="5702571" y="1912529"/>
            <a:ext cx="956151" cy="2757182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Google Shape;660;p48"/>
          <p:cNvSpPr txBox="1"/>
          <p:nvPr/>
        </p:nvSpPr>
        <p:spPr>
          <a:xfrm>
            <a:off x="5568420" y="4603461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Google Shape;661;p48"/>
          <p:cNvSpPr txBox="1"/>
          <p:nvPr/>
        </p:nvSpPr>
        <p:spPr>
          <a:xfrm>
            <a:off x="6315037" y="4211931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Google Shape;662;p48"/>
          <p:cNvSpPr txBox="1"/>
          <p:nvPr/>
        </p:nvSpPr>
        <p:spPr>
          <a:xfrm>
            <a:off x="6679242" y="213929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659;p48"/>
          <p:cNvSpPr txBox="1"/>
          <p:nvPr/>
        </p:nvSpPr>
        <p:spPr>
          <a:xfrm>
            <a:off x="8435714" y="2809363"/>
            <a:ext cx="628798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….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13130" y="399351"/>
            <a:ext cx="6052388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卷积层级联</a:t>
            </a:r>
            <a:r>
              <a:rPr lang="en-US" dirty="0"/>
              <a:t>Stacking Convolutions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4" name="Google Shape;649;p48"/>
          <p:cNvSpPr txBox="1"/>
          <p:nvPr/>
        </p:nvSpPr>
        <p:spPr>
          <a:xfrm>
            <a:off x="4022483" y="3740022"/>
            <a:ext cx="1562454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10x6x3x3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4285" y="4940782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第二隐藏层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10 x 26 x 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33782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47" name="Google Shape;657;p48"/>
          <p:cNvCxnSpPr>
            <a:endCxn id="46" idx="1"/>
          </p:cNvCxnSpPr>
          <p:nvPr/>
        </p:nvCxnSpPr>
        <p:spPr>
          <a:xfrm>
            <a:off x="1406325" y="3192443"/>
            <a:ext cx="427457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657;p48"/>
          <p:cNvCxnSpPr>
            <a:stCxn id="46" idx="3"/>
          </p:cNvCxnSpPr>
          <p:nvPr/>
        </p:nvCxnSpPr>
        <p:spPr>
          <a:xfrm flipV="1">
            <a:off x="2563790" y="3192443"/>
            <a:ext cx="361711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stCxn id="27" idx="0"/>
            <a:endCxn id="46" idx="2"/>
          </p:cNvCxnSpPr>
          <p:nvPr/>
        </p:nvCxnSpPr>
        <p:spPr>
          <a:xfrm flipV="1">
            <a:off x="2174981" y="3408745"/>
            <a:ext cx="23805" cy="33127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TextBox 56"/>
          <p:cNvSpPr txBox="1"/>
          <p:nvPr/>
        </p:nvSpPr>
        <p:spPr>
          <a:xfrm>
            <a:off x="4472876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8" name="Google Shape;657;p48"/>
          <p:cNvCxnSpPr>
            <a:endCxn id="57" idx="1"/>
          </p:cNvCxnSpPr>
          <p:nvPr/>
        </p:nvCxnSpPr>
        <p:spPr>
          <a:xfrm>
            <a:off x="4045420" y="3192443"/>
            <a:ext cx="427456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657;p48"/>
          <p:cNvCxnSpPr>
            <a:stCxn id="57" idx="3"/>
          </p:cNvCxnSpPr>
          <p:nvPr/>
        </p:nvCxnSpPr>
        <p:spPr>
          <a:xfrm flipV="1">
            <a:off x="5202884" y="3192443"/>
            <a:ext cx="361712" cy="8553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657;p48"/>
          <p:cNvCxnSpPr>
            <a:endCxn id="57" idx="2"/>
          </p:cNvCxnSpPr>
          <p:nvPr/>
        </p:nvCxnSpPr>
        <p:spPr>
          <a:xfrm flipV="1">
            <a:off x="4814075" y="3408745"/>
            <a:ext cx="23805" cy="33127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TextBox 64"/>
          <p:cNvSpPr txBox="1"/>
          <p:nvPr/>
        </p:nvSpPr>
        <p:spPr>
          <a:xfrm>
            <a:off x="7206019" y="2993247"/>
            <a:ext cx="730008" cy="4154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66" name="Google Shape;657;p48"/>
          <p:cNvCxnSpPr/>
          <p:nvPr/>
        </p:nvCxnSpPr>
        <p:spPr>
          <a:xfrm flipV="1">
            <a:off x="6778562" y="3189455"/>
            <a:ext cx="427457" cy="2988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57;p48"/>
          <p:cNvCxnSpPr/>
          <p:nvPr/>
        </p:nvCxnSpPr>
        <p:spPr>
          <a:xfrm>
            <a:off x="7888417" y="3189455"/>
            <a:ext cx="409322" cy="2988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57;p48"/>
          <p:cNvCxnSpPr/>
          <p:nvPr/>
        </p:nvCxnSpPr>
        <p:spPr>
          <a:xfrm flipV="1">
            <a:off x="7547218" y="3385662"/>
            <a:ext cx="0" cy="35436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49;p48"/>
          <p:cNvSpPr txBox="1"/>
          <p:nvPr/>
        </p:nvSpPr>
        <p:spPr>
          <a:xfrm>
            <a:off x="6881355" y="3740022"/>
            <a:ext cx="1712848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12x10x3x3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2E646E-E7B2-4DD6-9A73-B3C878FA1020}"/>
              </a:ext>
            </a:extLst>
          </p:cNvPr>
          <p:cNvSpPr txBox="1"/>
          <p:nvPr/>
        </p:nvSpPr>
        <p:spPr>
          <a:xfrm>
            <a:off x="4392351" y="951348"/>
            <a:ext cx="3154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多个卷积直接级联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一个卷积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!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如何修正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8E394B-7738-4901-8FE2-8FFE8506FAFC}"/>
              </a:ext>
            </a:extLst>
          </p:cNvPr>
          <p:cNvSpPr txBox="1"/>
          <p:nvPr/>
        </p:nvSpPr>
        <p:spPr>
          <a:xfrm>
            <a:off x="7206019" y="930634"/>
            <a:ext cx="190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(y=W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等效为一个线性分类器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798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656;p48"/>
          <p:cNvSpPr/>
          <p:nvPr/>
        </p:nvSpPr>
        <p:spPr>
          <a:xfrm>
            <a:off x="5702571" y="1912529"/>
            <a:ext cx="956151" cy="2757182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Google Shape;660;p48"/>
          <p:cNvSpPr txBox="1"/>
          <p:nvPr/>
        </p:nvSpPr>
        <p:spPr>
          <a:xfrm>
            <a:off x="5568420" y="4603461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Google Shape;661;p48"/>
          <p:cNvSpPr txBox="1"/>
          <p:nvPr/>
        </p:nvSpPr>
        <p:spPr>
          <a:xfrm>
            <a:off x="6315037" y="4211931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Google Shape;662;p48"/>
          <p:cNvSpPr txBox="1"/>
          <p:nvPr/>
        </p:nvSpPr>
        <p:spPr>
          <a:xfrm>
            <a:off x="6679242" y="213929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659;p48"/>
          <p:cNvSpPr txBox="1"/>
          <p:nvPr/>
        </p:nvSpPr>
        <p:spPr>
          <a:xfrm>
            <a:off x="8435714" y="2809363"/>
            <a:ext cx="628798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….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347463"/>
            <a:ext cx="659500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卷积层级联</a:t>
            </a:r>
            <a:r>
              <a:rPr lang="en-US" dirty="0"/>
              <a:t>Stacking Convolutions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4" name="Google Shape;649;p48"/>
          <p:cNvSpPr txBox="1"/>
          <p:nvPr/>
        </p:nvSpPr>
        <p:spPr>
          <a:xfrm>
            <a:off x="4022483" y="3740022"/>
            <a:ext cx="1562454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10x6x3x3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4285" y="4940782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第二隐藏层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10 x 26 x 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49;p48"/>
          <p:cNvSpPr txBox="1"/>
          <p:nvPr/>
        </p:nvSpPr>
        <p:spPr>
          <a:xfrm>
            <a:off x="6881355" y="3740022"/>
            <a:ext cx="1712848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12x10x3x3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06018" y="930634"/>
            <a:ext cx="193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y=W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等效为一个线性分类器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TextBox 53"/>
          <p:cNvSpPr txBox="1"/>
          <p:nvPr/>
        </p:nvSpPr>
        <p:spPr>
          <a:xfrm>
            <a:off x="4144375" y="2994694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5" name="Google Shape;657;p48"/>
          <p:cNvCxnSpPr/>
          <p:nvPr/>
        </p:nvCxnSpPr>
        <p:spPr>
          <a:xfrm>
            <a:off x="4749253" y="3167819"/>
            <a:ext cx="98894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657;p48"/>
          <p:cNvCxnSpPr/>
          <p:nvPr/>
        </p:nvCxnSpPr>
        <p:spPr>
          <a:xfrm flipV="1">
            <a:off x="4444283" y="3340943"/>
            <a:ext cx="2531" cy="400526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TextBox 60"/>
          <p:cNvSpPr txBox="1"/>
          <p:nvPr/>
        </p:nvSpPr>
        <p:spPr>
          <a:xfrm>
            <a:off x="4848146" y="2994694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657;p48"/>
          <p:cNvCxnSpPr/>
          <p:nvPr/>
        </p:nvCxnSpPr>
        <p:spPr>
          <a:xfrm>
            <a:off x="3974209" y="3167819"/>
            <a:ext cx="172987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57;p48"/>
          <p:cNvCxnSpPr/>
          <p:nvPr/>
        </p:nvCxnSpPr>
        <p:spPr>
          <a:xfrm flipV="1">
            <a:off x="5463556" y="3167819"/>
            <a:ext cx="170422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" name="TextBox 63"/>
          <p:cNvSpPr txBox="1"/>
          <p:nvPr/>
        </p:nvSpPr>
        <p:spPr>
          <a:xfrm>
            <a:off x="6923749" y="2996139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70" name="Google Shape;657;p48"/>
          <p:cNvCxnSpPr/>
          <p:nvPr/>
        </p:nvCxnSpPr>
        <p:spPr>
          <a:xfrm>
            <a:off x="7528627" y="3169264"/>
            <a:ext cx="98894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657;p48"/>
          <p:cNvCxnSpPr/>
          <p:nvPr/>
        </p:nvCxnSpPr>
        <p:spPr>
          <a:xfrm flipV="1">
            <a:off x="7223657" y="3342388"/>
            <a:ext cx="2531" cy="400526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TextBox 71"/>
          <p:cNvSpPr txBox="1"/>
          <p:nvPr/>
        </p:nvSpPr>
        <p:spPr>
          <a:xfrm>
            <a:off x="7627520" y="2996139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3" name="Google Shape;657;p48"/>
          <p:cNvCxnSpPr/>
          <p:nvPr/>
        </p:nvCxnSpPr>
        <p:spPr>
          <a:xfrm>
            <a:off x="6753583" y="3169264"/>
            <a:ext cx="172987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657;p48"/>
          <p:cNvCxnSpPr/>
          <p:nvPr/>
        </p:nvCxnSpPr>
        <p:spPr>
          <a:xfrm flipV="1">
            <a:off x="8242930" y="3169264"/>
            <a:ext cx="170422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4F09D96-86FC-41E0-AE3C-72098BF8B459}"/>
              </a:ext>
            </a:extLst>
          </p:cNvPr>
          <p:cNvSpPr txBox="1"/>
          <p:nvPr/>
        </p:nvSpPr>
        <p:spPr>
          <a:xfrm>
            <a:off x="4392351" y="951348"/>
            <a:ext cx="3154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多个卷积直接级联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一个卷积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!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如何修正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非线性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0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656;p48"/>
          <p:cNvSpPr/>
          <p:nvPr/>
        </p:nvSpPr>
        <p:spPr>
          <a:xfrm>
            <a:off x="5702571" y="1912529"/>
            <a:ext cx="956151" cy="2757182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Google Shape;660;p48"/>
          <p:cNvSpPr txBox="1"/>
          <p:nvPr/>
        </p:nvSpPr>
        <p:spPr>
          <a:xfrm>
            <a:off x="5568420" y="4603461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Google Shape;661;p48"/>
          <p:cNvSpPr txBox="1"/>
          <p:nvPr/>
        </p:nvSpPr>
        <p:spPr>
          <a:xfrm>
            <a:off x="6315037" y="4211931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Google Shape;662;p48"/>
          <p:cNvSpPr txBox="1"/>
          <p:nvPr/>
        </p:nvSpPr>
        <p:spPr>
          <a:xfrm>
            <a:off x="6679242" y="213929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659;p48"/>
          <p:cNvSpPr txBox="1"/>
          <p:nvPr/>
        </p:nvSpPr>
        <p:spPr>
          <a:xfrm>
            <a:off x="8435714" y="2809363"/>
            <a:ext cx="628798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….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卷积核可视化</a:t>
            </a:r>
            <a:r>
              <a:rPr lang="en-US" dirty="0"/>
              <a:t>?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4" name="Google Shape;649;p48"/>
          <p:cNvSpPr txBox="1"/>
          <p:nvPr/>
        </p:nvSpPr>
        <p:spPr>
          <a:xfrm>
            <a:off x="4022483" y="3740022"/>
            <a:ext cx="1562454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10x6x3x3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4285" y="4940782"/>
            <a:ext cx="1651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第二隐藏层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10 x 26 x 26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49;p48"/>
          <p:cNvSpPr txBox="1"/>
          <p:nvPr/>
        </p:nvSpPr>
        <p:spPr>
          <a:xfrm>
            <a:off x="6881355" y="3740022"/>
            <a:ext cx="1712848" cy="7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12x10x3x3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TextBox 53"/>
          <p:cNvSpPr txBox="1"/>
          <p:nvPr/>
        </p:nvSpPr>
        <p:spPr>
          <a:xfrm>
            <a:off x="4144375" y="2994694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5" name="Google Shape;657;p48"/>
          <p:cNvCxnSpPr/>
          <p:nvPr/>
        </p:nvCxnSpPr>
        <p:spPr>
          <a:xfrm>
            <a:off x="4749253" y="3167819"/>
            <a:ext cx="98894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657;p48"/>
          <p:cNvCxnSpPr/>
          <p:nvPr/>
        </p:nvCxnSpPr>
        <p:spPr>
          <a:xfrm flipV="1">
            <a:off x="4444283" y="3340943"/>
            <a:ext cx="2531" cy="400526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TextBox 60"/>
          <p:cNvSpPr txBox="1"/>
          <p:nvPr/>
        </p:nvSpPr>
        <p:spPr>
          <a:xfrm>
            <a:off x="4848146" y="2994694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657;p48"/>
          <p:cNvCxnSpPr/>
          <p:nvPr/>
        </p:nvCxnSpPr>
        <p:spPr>
          <a:xfrm>
            <a:off x="3974209" y="3167819"/>
            <a:ext cx="172987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57;p48"/>
          <p:cNvCxnSpPr/>
          <p:nvPr/>
        </p:nvCxnSpPr>
        <p:spPr>
          <a:xfrm flipV="1">
            <a:off x="5463556" y="3167819"/>
            <a:ext cx="170422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" name="TextBox 63"/>
          <p:cNvSpPr txBox="1"/>
          <p:nvPr/>
        </p:nvSpPr>
        <p:spPr>
          <a:xfrm>
            <a:off x="6923749" y="2996139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70" name="Google Shape;657;p48"/>
          <p:cNvCxnSpPr/>
          <p:nvPr/>
        </p:nvCxnSpPr>
        <p:spPr>
          <a:xfrm>
            <a:off x="7528627" y="3169264"/>
            <a:ext cx="98894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657;p48"/>
          <p:cNvCxnSpPr/>
          <p:nvPr/>
        </p:nvCxnSpPr>
        <p:spPr>
          <a:xfrm flipV="1">
            <a:off x="7223657" y="3342388"/>
            <a:ext cx="2531" cy="400526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TextBox 71"/>
          <p:cNvSpPr txBox="1"/>
          <p:nvPr/>
        </p:nvSpPr>
        <p:spPr>
          <a:xfrm>
            <a:off x="7627520" y="2996139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3" name="Google Shape;657;p48"/>
          <p:cNvCxnSpPr/>
          <p:nvPr/>
        </p:nvCxnSpPr>
        <p:spPr>
          <a:xfrm>
            <a:off x="6753583" y="3169264"/>
            <a:ext cx="172987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657;p48"/>
          <p:cNvCxnSpPr/>
          <p:nvPr/>
        </p:nvCxnSpPr>
        <p:spPr>
          <a:xfrm flipV="1">
            <a:off x="8242930" y="3169264"/>
            <a:ext cx="170422" cy="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467092" y="3782751"/>
            <a:ext cx="1406324" cy="381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5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卷积核可视化</a:t>
            </a:r>
            <a:r>
              <a:rPr lang="en-US" dirty="0"/>
              <a:t>?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467092" y="3782751"/>
            <a:ext cx="1406324" cy="381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Google Shape;449;p61"/>
          <p:cNvPicPr preferRelativeResize="0"/>
          <p:nvPr/>
        </p:nvPicPr>
        <p:blipFill rotWithShape="1">
          <a:blip r:embed="rId2">
            <a:alphaModFix/>
          </a:blip>
          <a:srcRect r="50136"/>
          <a:stretch/>
        </p:blipFill>
        <p:spPr>
          <a:xfrm>
            <a:off x="4567037" y="2665829"/>
            <a:ext cx="4322364" cy="9169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49" name="Google Shape;449;p61"/>
          <p:cNvPicPr preferRelativeResize="0"/>
          <p:nvPr/>
        </p:nvPicPr>
        <p:blipFill rotWithShape="1">
          <a:blip r:embed="rId2">
            <a:alphaModFix/>
          </a:blip>
          <a:srcRect l="49899" r="-15"/>
          <a:stretch/>
        </p:blipFill>
        <p:spPr>
          <a:xfrm>
            <a:off x="4556113" y="3676607"/>
            <a:ext cx="4344212" cy="9169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57" name="TextBox 56"/>
          <p:cNvSpPr txBox="1"/>
          <p:nvPr/>
        </p:nvSpPr>
        <p:spPr>
          <a:xfrm>
            <a:off x="4805433" y="2214751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线性分类器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每个类别一个模板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08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卷积核可视化</a:t>
            </a:r>
            <a:r>
              <a:rPr lang="en-US" dirty="0"/>
              <a:t>?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467092" y="3782751"/>
            <a:ext cx="1406324" cy="381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8244" y="1645019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MLP: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整个图像的特征模板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1618" r="1061" b="4910"/>
          <a:stretch/>
        </p:blipFill>
        <p:spPr>
          <a:xfrm>
            <a:off x="5097192" y="1991267"/>
            <a:ext cx="3529445" cy="35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2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卷积核可视化</a:t>
            </a:r>
            <a:r>
              <a:rPr lang="en-US" dirty="0"/>
              <a:t>?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467092" y="3782751"/>
            <a:ext cx="1406324" cy="381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27765" y="1646541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第一卷积层权重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局部图像模板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有方向的边缘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相反的颜色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  <p:pic>
        <p:nvPicPr>
          <p:cNvPr id="1026" name="Picture 2" descr="https://lh3.googleusercontent.com/6SDufmNatRKAaxNJWGsaWdSAGFtPthQHMADKkjtW7g-cNaC__eQc0rV3ejOPA7SQmL9WFAkZrj6eb4Z81j5PzqqxLFWHXK5mZxrdciJaHjwpaQgzQvY5lB_8QcirvXGGU1GvMuXO6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23" y="2292253"/>
            <a:ext cx="2803801" cy="28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4293" y="5120697"/>
            <a:ext cx="35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3x11x11</a:t>
            </a:r>
          </a:p>
        </p:txBody>
      </p:sp>
    </p:spTree>
    <p:extLst>
      <p:ext uri="{BB962C8B-B14F-4D97-AF65-F5344CB8AC3E}">
        <p14:creationId xmlns:p14="http://schemas.microsoft.com/office/powerpoint/2010/main" val="382869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70" y="1141175"/>
            <a:ext cx="4767380" cy="3330155"/>
          </a:xfrm>
          <a:prstGeom prst="rect">
            <a:avLst/>
          </a:prstGeom>
        </p:spPr>
      </p:pic>
      <p:pic>
        <p:nvPicPr>
          <p:cNvPr id="5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1" y="3567065"/>
            <a:ext cx="2288620" cy="31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" y="3992379"/>
            <a:ext cx="3232754" cy="1434491"/>
          </a:xfrm>
          <a:prstGeom prst="rect">
            <a:avLst/>
          </a:prstGeom>
        </p:spPr>
      </p:pic>
      <p:sp>
        <p:nvSpPr>
          <p:cNvPr id="7" name="Google Shape;927;p77"/>
          <p:cNvSpPr txBox="1"/>
          <p:nvPr/>
        </p:nvSpPr>
        <p:spPr>
          <a:xfrm>
            <a:off x="948940" y="1137202"/>
            <a:ext cx="1382940" cy="51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x,W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Wx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93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79" y="1588370"/>
            <a:ext cx="1946807" cy="14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96990" y="2125297"/>
            <a:ext cx="24100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目前为止分类器都未考虑图像的空域结构信息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7814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Google Shape;644;p48"/>
          <p:cNvSpPr/>
          <p:nvPr/>
        </p:nvSpPr>
        <p:spPr>
          <a:xfrm>
            <a:off x="446141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Google Shape;645;p48"/>
          <p:cNvSpPr txBox="1"/>
          <p:nvPr/>
        </p:nvSpPr>
        <p:spPr>
          <a:xfrm>
            <a:off x="1058607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Google Shape;646;p48"/>
          <p:cNvSpPr txBox="1"/>
          <p:nvPr/>
        </p:nvSpPr>
        <p:spPr>
          <a:xfrm>
            <a:off x="1422812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647;p48"/>
          <p:cNvSpPr txBox="1"/>
          <p:nvPr/>
        </p:nvSpPr>
        <p:spPr>
          <a:xfrm>
            <a:off x="388169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Google Shape;649;p48"/>
          <p:cNvSpPr txBox="1"/>
          <p:nvPr/>
        </p:nvSpPr>
        <p:spPr>
          <a:xfrm>
            <a:off x="1447847" y="3740022"/>
            <a:ext cx="1454267" cy="79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6x3x5x5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r>
              <a:rPr kumimoji="0" lang="en-US" sz="195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6</a:t>
            </a:r>
          </a:p>
        </p:txBody>
      </p:sp>
      <p:sp>
        <p:nvSpPr>
          <p:cNvPr id="28" name="Google Shape;650;p48"/>
          <p:cNvSpPr/>
          <p:nvPr/>
        </p:nvSpPr>
        <p:spPr>
          <a:xfrm>
            <a:off x="2960086" y="1836349"/>
            <a:ext cx="956151" cy="2757182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Google Shape;651;p48"/>
          <p:cNvSpPr txBox="1"/>
          <p:nvPr/>
        </p:nvSpPr>
        <p:spPr>
          <a:xfrm>
            <a:off x="3572552" y="4135750"/>
            <a:ext cx="49157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Google Shape;652;p48"/>
          <p:cNvSpPr txBox="1"/>
          <p:nvPr/>
        </p:nvSpPr>
        <p:spPr>
          <a:xfrm>
            <a:off x="3936756" y="2063115"/>
            <a:ext cx="491572" cy="28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653;p48"/>
          <p:cNvSpPr txBox="1"/>
          <p:nvPr/>
        </p:nvSpPr>
        <p:spPr>
          <a:xfrm>
            <a:off x="2902114" y="4527280"/>
            <a:ext cx="491572" cy="18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-1524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3 x 32 x 32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6490" y="494078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第一隐藏层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6 x 28 x 28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95219" y="2993247"/>
            <a:ext cx="65210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Conv</a:t>
            </a:r>
          </a:p>
        </p:txBody>
      </p:sp>
      <p:cxnSp>
        <p:nvCxnSpPr>
          <p:cNvPr id="50" name="Google Shape;657;p48"/>
          <p:cNvCxnSpPr>
            <a:stCxn id="46" idx="3"/>
            <a:endCxn id="48" idx="1"/>
          </p:cNvCxnSpPr>
          <p:nvPr/>
        </p:nvCxnSpPr>
        <p:spPr>
          <a:xfrm>
            <a:off x="2147321" y="3177913"/>
            <a:ext cx="51670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657;p48"/>
          <p:cNvCxnSpPr>
            <a:endCxn id="46" idx="2"/>
          </p:cNvCxnSpPr>
          <p:nvPr/>
        </p:nvCxnSpPr>
        <p:spPr>
          <a:xfrm flipV="1">
            <a:off x="1795128" y="3362579"/>
            <a:ext cx="26142" cy="37744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TextBox 47"/>
          <p:cNvSpPr txBox="1"/>
          <p:nvPr/>
        </p:nvSpPr>
        <p:spPr>
          <a:xfrm>
            <a:off x="2198991" y="2993247"/>
            <a:ext cx="66140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Google Shape;657;p48"/>
          <p:cNvCxnSpPr/>
          <p:nvPr/>
        </p:nvCxnSpPr>
        <p:spPr>
          <a:xfrm flipV="1">
            <a:off x="1415744" y="3166372"/>
            <a:ext cx="82296" cy="144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657;p48"/>
          <p:cNvCxnSpPr>
            <a:stCxn id="48" idx="3"/>
          </p:cNvCxnSpPr>
          <p:nvPr/>
        </p:nvCxnSpPr>
        <p:spPr>
          <a:xfrm flipV="1">
            <a:off x="2860391" y="3166372"/>
            <a:ext cx="61261" cy="11541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17241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767214" cy="9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3x3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2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767214" cy="9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28011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767214" cy="9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75371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767214" cy="9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66852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975559" cy="13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39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Google Shape;745;p54"/>
          <p:cNvSpPr txBox="1"/>
          <p:nvPr/>
        </p:nvSpPr>
        <p:spPr>
          <a:xfrm>
            <a:off x="1897830" y="512210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Google Shape;745;p54"/>
          <p:cNvSpPr txBox="1"/>
          <p:nvPr/>
        </p:nvSpPr>
        <p:spPr>
          <a:xfrm>
            <a:off x="3711797" y="3334689"/>
            <a:ext cx="548557" cy="45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975559" cy="13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744;p54"/>
          <p:cNvSpPr txBox="1"/>
          <p:nvPr/>
        </p:nvSpPr>
        <p:spPr>
          <a:xfrm>
            <a:off x="4652756" y="3194893"/>
            <a:ext cx="3285669" cy="1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6586" y="3150137"/>
            <a:ext cx="21087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尺寸变小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896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185918" y="1578734"/>
          <a:ext cx="3963609" cy="39769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13706" y="906528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975559" cy="13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744;p54"/>
          <p:cNvSpPr txBox="1"/>
          <p:nvPr/>
        </p:nvSpPr>
        <p:spPr>
          <a:xfrm>
            <a:off x="4652756" y="3194893"/>
            <a:ext cx="3285669" cy="144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6586" y="3150137"/>
            <a:ext cx="212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尺寸变小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7291" y="4831192"/>
            <a:ext cx="1394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方法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4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185918" y="1578734"/>
          <a:ext cx="3963609" cy="39769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04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91401" marR="91401" marT="91401" marB="91401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0</a:t>
                      </a:r>
                      <a:endParaRPr sz="1700" dirty="0"/>
                    </a:p>
                  </a:txBody>
                  <a:tcPr marL="91401" marR="91401" marT="91401" marB="9140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941482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空域维度处理</a:t>
            </a:r>
            <a:endParaRPr lang="en-US" dirty="0"/>
          </a:p>
        </p:txBody>
      </p:sp>
      <p:sp>
        <p:nvSpPr>
          <p:cNvPr id="34" name="Google Shape;744;p54"/>
          <p:cNvSpPr txBox="1"/>
          <p:nvPr/>
        </p:nvSpPr>
        <p:spPr>
          <a:xfrm>
            <a:off x="5307811" y="1706178"/>
            <a:ext cx="1975559" cy="13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5x5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744;p54"/>
          <p:cNvSpPr txBox="1"/>
          <p:nvPr/>
        </p:nvSpPr>
        <p:spPr>
          <a:xfrm>
            <a:off x="4652755" y="3194893"/>
            <a:ext cx="3871999" cy="189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+ 1 + 2P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6587" y="3194893"/>
            <a:ext cx="2524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设置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P = (K </a:t>
            </a:r>
            <a:r>
              <a:rPr kumimoji="0" lang="mr-IN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1) / 2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使得输出尺寸与输入尺寸一致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420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感受野</a:t>
            </a:r>
            <a:endParaRPr lang="en-US" dirty="0"/>
          </a:p>
        </p:txBody>
      </p:sp>
      <p:graphicFrame>
        <p:nvGraphicFramePr>
          <p:cNvPr id="12" name="Google Shape;743;p54"/>
          <p:cNvGraphicFramePr/>
          <p:nvPr/>
        </p:nvGraphicFramePr>
        <p:xfrm>
          <a:off x="2469662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Google Shape;743;p54"/>
          <p:cNvGraphicFramePr/>
          <p:nvPr/>
        </p:nvGraphicFramePr>
        <p:xfrm>
          <a:off x="472817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53739" y="4427875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08881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3932" y="1702886"/>
            <a:ext cx="5357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对于核大小为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的卷积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输出中的每个元素依赖于输入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 x K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感受野 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区域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543300" y="2688301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23166" y="2934384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55031" y="2694613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549000" y="3246559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6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70" y="1141175"/>
            <a:ext cx="4767380" cy="3330155"/>
          </a:xfrm>
          <a:prstGeom prst="rect">
            <a:avLst/>
          </a:prstGeom>
        </p:spPr>
      </p:pic>
      <p:pic>
        <p:nvPicPr>
          <p:cNvPr id="5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1" y="3567065"/>
            <a:ext cx="2288620" cy="31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" y="3992379"/>
            <a:ext cx="3232754" cy="1434491"/>
          </a:xfrm>
          <a:prstGeom prst="rect">
            <a:avLst/>
          </a:prstGeom>
        </p:spPr>
      </p:pic>
      <p:sp>
        <p:nvSpPr>
          <p:cNvPr id="7" name="Google Shape;927;p77"/>
          <p:cNvSpPr txBox="1"/>
          <p:nvPr/>
        </p:nvSpPr>
        <p:spPr>
          <a:xfrm>
            <a:off x="948940" y="1137202"/>
            <a:ext cx="1382940" cy="51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x,W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Wx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93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79" y="1588370"/>
            <a:ext cx="1946807" cy="14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96990" y="2125297"/>
            <a:ext cx="24100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srgbClr val="FF0000"/>
                </a:solidFill>
              </a:rPr>
              <a:t>问题</a:t>
            </a:r>
            <a:r>
              <a:rPr lang="en-US" altLang="zh-CN" sz="2100" dirty="0">
                <a:solidFill>
                  <a:srgbClr val="FF0000"/>
                </a:solidFill>
              </a:rPr>
              <a:t>: </a:t>
            </a:r>
            <a:r>
              <a:rPr lang="zh-CN" altLang="en-US" sz="2100" dirty="0">
                <a:solidFill>
                  <a:srgbClr val="FF0000"/>
                </a:solidFill>
              </a:rPr>
              <a:t>目前为止分类器都未考虑图像的空域结构信息</a:t>
            </a:r>
            <a:r>
              <a:rPr lang="en-US" altLang="zh-CN" sz="21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7729" y="3726324"/>
            <a:ext cx="27686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/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方案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定义</a:t>
            </a:r>
            <a:r>
              <a:rPr lang="zh-CN" altLang="en-US" sz="2100" dirty="0">
                <a:solidFill>
                  <a:srgbClr val="70AD47"/>
                </a:solidFill>
              </a:rPr>
              <a:t>在图像局部区域处理的新计算节点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524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211151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感受野</a:t>
            </a:r>
            <a:endParaRPr lang="en-US" dirty="0"/>
          </a:p>
        </p:txBody>
      </p:sp>
      <p:graphicFrame>
        <p:nvGraphicFramePr>
          <p:cNvPr id="12" name="Google Shape;743;p54"/>
          <p:cNvGraphicFramePr/>
          <p:nvPr/>
        </p:nvGraphicFramePr>
        <p:xfrm>
          <a:off x="2469662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Google Shape;743;p54"/>
          <p:cNvGraphicFramePr/>
          <p:nvPr/>
        </p:nvGraphicFramePr>
        <p:xfrm>
          <a:off x="472817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Google Shape;743;p54"/>
          <p:cNvGraphicFramePr/>
          <p:nvPr/>
        </p:nvGraphicFramePr>
        <p:xfrm>
          <a:off x="698668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9378" y="2970034"/>
            <a:ext cx="807335" cy="84414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91300" y="3245453"/>
            <a:ext cx="280513" cy="29330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229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0372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43300" y="2688301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094081" y="3531640"/>
            <a:ext cx="1744879" cy="282536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23166" y="2934384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71517" y="3491416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55031" y="2694613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9374" y="3230462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93994" y="3093939"/>
            <a:ext cx="1711606" cy="265814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549000" y="3246559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58805" y="3230168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64505" y="3788426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12370" y="2655001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64219" y="3758937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7592" y="3492340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2594" y="2417341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13904" y="2415486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19604" y="2973744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57124" y="3502088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62824" y="4060346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6821" y="1680012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每个连续卷积加上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到感受野之中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层的感受野共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+ L * (K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777" y="4885416"/>
            <a:ext cx="34988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注意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”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输入感受野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vs “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前一层感受野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”!</a:t>
            </a:r>
          </a:p>
        </p:txBody>
      </p:sp>
    </p:spTree>
    <p:extLst>
      <p:ext uri="{BB962C8B-B14F-4D97-AF65-F5344CB8AC3E}">
        <p14:creationId xmlns:p14="http://schemas.microsoft.com/office/powerpoint/2010/main" val="4166129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211151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感受野</a:t>
            </a:r>
            <a:endParaRPr lang="en-US" dirty="0"/>
          </a:p>
        </p:txBody>
      </p:sp>
      <p:graphicFrame>
        <p:nvGraphicFramePr>
          <p:cNvPr id="12" name="Google Shape;743;p54"/>
          <p:cNvGraphicFramePr/>
          <p:nvPr/>
        </p:nvGraphicFramePr>
        <p:xfrm>
          <a:off x="2469662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Google Shape;743;p54"/>
          <p:cNvGraphicFramePr/>
          <p:nvPr/>
        </p:nvGraphicFramePr>
        <p:xfrm>
          <a:off x="472817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Google Shape;743;p54"/>
          <p:cNvGraphicFramePr/>
          <p:nvPr/>
        </p:nvGraphicFramePr>
        <p:xfrm>
          <a:off x="698668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9378" y="2970034"/>
            <a:ext cx="807335" cy="84414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91300" y="3245453"/>
            <a:ext cx="280513" cy="29330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229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0372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43300" y="2688301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094081" y="3531640"/>
            <a:ext cx="1744879" cy="282536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23166" y="2934384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71517" y="3491416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55031" y="2694613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9374" y="3230462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93994" y="3093939"/>
            <a:ext cx="1711606" cy="265814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549000" y="3246559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58805" y="3230168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64505" y="3788426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12370" y="2655001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64219" y="3758937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7592" y="3492340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2594" y="2417341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13904" y="2415486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19604" y="2973744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57124" y="3502088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62824" y="4060346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6821" y="1680012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每个连续卷积加上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mr-IN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 </a:t>
            </a:r>
            <a:r>
              <a:rPr lang="zh-CN" altLang="en-US" dirty="0">
                <a:solidFill>
                  <a:prstClr val="black"/>
                </a:solidFill>
              </a:rPr>
              <a:t>到感受野之中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L </a:t>
            </a:r>
            <a:r>
              <a:rPr lang="zh-CN" altLang="en-US" dirty="0">
                <a:solidFill>
                  <a:prstClr val="black"/>
                </a:solidFill>
              </a:rPr>
              <a:t>层的感受野共 </a:t>
            </a:r>
            <a:r>
              <a:rPr lang="en-US" altLang="zh-CN" dirty="0">
                <a:solidFill>
                  <a:prstClr val="black"/>
                </a:solidFill>
              </a:rPr>
              <a:t>1 + L * (K </a:t>
            </a:r>
            <a:r>
              <a:rPr lang="mr-IN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3419" y="4522564"/>
            <a:ext cx="469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对于大图像，需要多层使得每个输出能够“看到”整个图像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oogle Shape;743;p54"/>
          <p:cNvGraphicFramePr/>
          <p:nvPr/>
        </p:nvGraphicFramePr>
        <p:xfrm>
          <a:off x="211151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感受野</a:t>
            </a:r>
            <a:endParaRPr lang="en-US" dirty="0"/>
          </a:p>
        </p:txBody>
      </p:sp>
      <p:graphicFrame>
        <p:nvGraphicFramePr>
          <p:cNvPr id="12" name="Google Shape;743;p54"/>
          <p:cNvGraphicFramePr/>
          <p:nvPr/>
        </p:nvGraphicFramePr>
        <p:xfrm>
          <a:off x="2469662" y="2445875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Google Shape;743;p54"/>
          <p:cNvGraphicFramePr/>
          <p:nvPr/>
        </p:nvGraphicFramePr>
        <p:xfrm>
          <a:off x="472817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Google Shape;743;p54"/>
          <p:cNvGraphicFramePr/>
          <p:nvPr/>
        </p:nvGraphicFramePr>
        <p:xfrm>
          <a:off x="6986682" y="2445874"/>
          <a:ext cx="1889748" cy="1892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56029" marR="56029" marT="56029" marB="56029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9378" y="2970034"/>
            <a:ext cx="807335" cy="84414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91300" y="3245453"/>
            <a:ext cx="280513" cy="293302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229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0372" y="442787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43300" y="2688301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094081" y="3531640"/>
            <a:ext cx="1744879" cy="282536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23166" y="2934384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71517" y="3491416"/>
            <a:ext cx="321530" cy="3361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55031" y="2694613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39374" y="3230462"/>
            <a:ext cx="807335" cy="844142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93994" y="3093939"/>
            <a:ext cx="1711606" cy="265814"/>
          </a:xfrm>
          <a:prstGeom prst="line">
            <a:avLst/>
          </a:prstGeom>
          <a:ln w="635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549000" y="3246559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58805" y="3230168"/>
            <a:ext cx="1711606" cy="265814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64505" y="3788426"/>
            <a:ext cx="1744879" cy="282536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12370" y="2655001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64219" y="3758937"/>
            <a:ext cx="321530" cy="3361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7592" y="3492340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2594" y="2417341"/>
            <a:ext cx="807335" cy="84414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013904" y="2415486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19604" y="2973744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57124" y="3502088"/>
            <a:ext cx="1711606" cy="265814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62824" y="4060346"/>
            <a:ext cx="1744879" cy="282536"/>
          </a:xfrm>
          <a:prstGeom prst="line">
            <a:avLst/>
          </a:prstGeom>
          <a:ln w="635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6821" y="1680012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每个连续卷积加上</a:t>
            </a:r>
            <a:r>
              <a:rPr lang="en-US" altLang="zh-CN" dirty="0">
                <a:solidFill>
                  <a:prstClr val="black"/>
                </a:solidFill>
              </a:rPr>
              <a:t>K </a:t>
            </a:r>
            <a:r>
              <a:rPr lang="mr-IN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 </a:t>
            </a:r>
            <a:r>
              <a:rPr lang="zh-CN" altLang="en-US" dirty="0">
                <a:solidFill>
                  <a:prstClr val="black"/>
                </a:solidFill>
              </a:rPr>
              <a:t>到感受野之中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L </a:t>
            </a:r>
            <a:r>
              <a:rPr lang="zh-CN" altLang="en-US" dirty="0">
                <a:solidFill>
                  <a:prstClr val="black"/>
                </a:solidFill>
              </a:rPr>
              <a:t>层的感受野共 </a:t>
            </a:r>
            <a:r>
              <a:rPr lang="en-US" altLang="zh-CN" dirty="0">
                <a:solidFill>
                  <a:prstClr val="black"/>
                </a:solidFill>
              </a:rPr>
              <a:t>1 + L * (K </a:t>
            </a:r>
            <a:r>
              <a:rPr lang="mr-IN" altLang="zh-CN" dirty="0">
                <a:solidFill>
                  <a:prstClr val="black"/>
                </a:solidFill>
              </a:rPr>
              <a:t>–</a:t>
            </a:r>
            <a:r>
              <a:rPr lang="en-US" altLang="zh-CN" dirty="0">
                <a:solidFill>
                  <a:prstClr val="black"/>
                </a:solidFill>
              </a:rPr>
              <a:t> 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3419" y="4522564"/>
            <a:ext cx="469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00000"/>
                </a:solidFill>
              </a:rPr>
              <a:t>问题</a:t>
            </a:r>
            <a:r>
              <a:rPr lang="en-US" altLang="zh-CN" dirty="0">
                <a:solidFill>
                  <a:srgbClr val="C00000"/>
                </a:solidFill>
              </a:rPr>
              <a:t>: </a:t>
            </a:r>
            <a:r>
              <a:rPr lang="zh-CN" altLang="en-US" dirty="0">
                <a:solidFill>
                  <a:srgbClr val="C00000"/>
                </a:solidFill>
              </a:rPr>
              <a:t>对于大图像，需要多层使得每个输出能够“看到”整个图像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19849" y="5156729"/>
            <a:ext cx="41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下采样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627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步长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65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963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744;p54"/>
          <p:cNvSpPr txBox="1"/>
          <p:nvPr/>
        </p:nvSpPr>
        <p:spPr>
          <a:xfrm>
            <a:off x="6645724" y="2019766"/>
            <a:ext cx="1991883" cy="5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3x3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427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744;p54"/>
          <p:cNvSpPr txBox="1"/>
          <p:nvPr/>
        </p:nvSpPr>
        <p:spPr>
          <a:xfrm>
            <a:off x="6645724" y="2019766"/>
            <a:ext cx="1991883" cy="5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3x3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023" y="3200450"/>
            <a:ext cx="3672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步长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(W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</p:txBody>
      </p:sp>
    </p:spTree>
    <p:extLst>
      <p:ext uri="{BB962C8B-B14F-4D97-AF65-F5344CB8AC3E}">
        <p14:creationId xmlns:p14="http://schemas.microsoft.com/office/powerpoint/2010/main" val="3049590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6555392" cy="29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5x5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长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1,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2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?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445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6555392" cy="29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27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组步长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sz="27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大小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+2*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)/</a:t>
            </a:r>
            <a:r>
              <a:rPr kumimoji="0" lang="en" sz="27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+1 = 32, </a:t>
            </a:r>
            <a:r>
              <a:rPr kumimoji="0" lang="zh-CN" alt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所以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665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5397953" cy="29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5x5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滤波组步长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?</a:t>
            </a: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02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</a:t>
            </a:r>
            <a:r>
              <a:rPr lang="en-US" altLang="zh-CN" dirty="0"/>
              <a:t>LeNet-5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50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8" y="2665457"/>
            <a:ext cx="8217284" cy="24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1482347"/>
            <a:ext cx="68769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经典结构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[Conv,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Pool] x N, flatten, [FC,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x N, FC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举例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LeNet-5</a:t>
            </a:r>
          </a:p>
        </p:txBody>
      </p:sp>
    </p:spTree>
    <p:extLst>
      <p:ext uri="{BB962C8B-B14F-4D97-AF65-F5344CB8AC3E}">
        <p14:creationId xmlns:p14="http://schemas.microsoft.com/office/powerpoint/2010/main" val="1867754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8082964" cy="33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滤波组步长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每个滤波核参数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+ 1 (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偏置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个滤波核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所以总共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*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760</a:t>
            </a: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9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8082964" cy="33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5x5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滤波组步长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10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760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乘法次数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?</a:t>
            </a: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330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8941253" cy="33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填充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760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乘法次数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768,000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10*32*32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10,240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每个输出是两个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张量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(75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个元素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的点积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总计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= 75*10240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768K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720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1x1 </a:t>
            </a:r>
            <a:r>
              <a:rPr lang="zh-CN" altLang="en-US" dirty="0"/>
              <a:t>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62;p75"/>
          <p:cNvSpPr/>
          <p:nvPr/>
        </p:nvSpPr>
        <p:spPr>
          <a:xfrm>
            <a:off x="1074524" y="2051951"/>
            <a:ext cx="1685561" cy="2701997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63;p75"/>
          <p:cNvSpPr txBox="1"/>
          <p:nvPr/>
        </p:nvSpPr>
        <p:spPr>
          <a:xfrm>
            <a:off x="1328708" y="4717982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964;p75"/>
          <p:cNvSpPr txBox="1"/>
          <p:nvPr/>
        </p:nvSpPr>
        <p:spPr>
          <a:xfrm>
            <a:off x="2362264" y="4328959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965;p75"/>
          <p:cNvSpPr txBox="1"/>
          <p:nvPr/>
        </p:nvSpPr>
        <p:spPr>
          <a:xfrm>
            <a:off x="2765384" y="2893420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Google Shape;966;p75"/>
          <p:cNvCxnSpPr/>
          <p:nvPr/>
        </p:nvCxnSpPr>
        <p:spPr>
          <a:xfrm>
            <a:off x="3936879" y="3430242"/>
            <a:ext cx="15562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967;p75"/>
          <p:cNvSpPr txBox="1"/>
          <p:nvPr/>
        </p:nvSpPr>
        <p:spPr>
          <a:xfrm>
            <a:off x="3990564" y="2664892"/>
            <a:ext cx="1780037" cy="4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1x1 CONV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滤波核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Google Shape;968;p75"/>
          <p:cNvSpPr/>
          <p:nvPr/>
        </p:nvSpPr>
        <p:spPr>
          <a:xfrm>
            <a:off x="6244953" y="2051951"/>
            <a:ext cx="1149001" cy="2701997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Google Shape;969;p75"/>
          <p:cNvSpPr txBox="1"/>
          <p:nvPr/>
        </p:nvSpPr>
        <p:spPr>
          <a:xfrm>
            <a:off x="6267146" y="4717982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Google Shape;970;p75"/>
          <p:cNvSpPr txBox="1"/>
          <p:nvPr/>
        </p:nvSpPr>
        <p:spPr>
          <a:xfrm>
            <a:off x="7224522" y="4405139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971;p75"/>
          <p:cNvSpPr txBox="1"/>
          <p:nvPr/>
        </p:nvSpPr>
        <p:spPr>
          <a:xfrm>
            <a:off x="7600499" y="3072374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Google Shape;972;p75"/>
          <p:cNvSpPr txBox="1"/>
          <p:nvPr/>
        </p:nvSpPr>
        <p:spPr>
          <a:xfrm>
            <a:off x="3587769" y="3447688"/>
            <a:ext cx="2853457" cy="6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滤波核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1x1x64,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执行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64-dimensional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积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2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  <a:r>
              <a:rPr lang="en-US" altLang="zh-CN" dirty="0"/>
              <a:t>: 1x1 </a:t>
            </a:r>
            <a:r>
              <a:rPr lang="zh-CN" altLang="en-US" dirty="0"/>
              <a:t>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62;p75"/>
          <p:cNvSpPr/>
          <p:nvPr/>
        </p:nvSpPr>
        <p:spPr>
          <a:xfrm>
            <a:off x="1074524" y="2051951"/>
            <a:ext cx="1685561" cy="2701997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63;p75"/>
          <p:cNvSpPr txBox="1"/>
          <p:nvPr/>
        </p:nvSpPr>
        <p:spPr>
          <a:xfrm>
            <a:off x="1328708" y="4717982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964;p75"/>
          <p:cNvSpPr txBox="1"/>
          <p:nvPr/>
        </p:nvSpPr>
        <p:spPr>
          <a:xfrm>
            <a:off x="2362264" y="4328959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965;p75"/>
          <p:cNvSpPr txBox="1"/>
          <p:nvPr/>
        </p:nvSpPr>
        <p:spPr>
          <a:xfrm>
            <a:off x="2765384" y="2893420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Google Shape;966;p75"/>
          <p:cNvCxnSpPr/>
          <p:nvPr/>
        </p:nvCxnSpPr>
        <p:spPr>
          <a:xfrm>
            <a:off x="3936879" y="3430242"/>
            <a:ext cx="15562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967;p75"/>
          <p:cNvSpPr txBox="1"/>
          <p:nvPr/>
        </p:nvSpPr>
        <p:spPr>
          <a:xfrm>
            <a:off x="3990564" y="2664892"/>
            <a:ext cx="1780037" cy="42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1x1 CONV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个滤波核</a:t>
            </a:r>
          </a:p>
        </p:txBody>
      </p:sp>
      <p:sp>
        <p:nvSpPr>
          <p:cNvPr id="10" name="Google Shape;968;p75"/>
          <p:cNvSpPr/>
          <p:nvPr/>
        </p:nvSpPr>
        <p:spPr>
          <a:xfrm>
            <a:off x="6244953" y="2051951"/>
            <a:ext cx="1149001" cy="2701997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Google Shape;969;p75"/>
          <p:cNvSpPr txBox="1"/>
          <p:nvPr/>
        </p:nvSpPr>
        <p:spPr>
          <a:xfrm>
            <a:off x="6267146" y="4717982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Google Shape;970;p75"/>
          <p:cNvSpPr txBox="1"/>
          <p:nvPr/>
        </p:nvSpPr>
        <p:spPr>
          <a:xfrm>
            <a:off x="7224522" y="4405139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Google Shape;971;p75"/>
          <p:cNvSpPr txBox="1"/>
          <p:nvPr/>
        </p:nvSpPr>
        <p:spPr>
          <a:xfrm>
            <a:off x="7600499" y="3072374"/>
            <a:ext cx="482874" cy="34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Google Shape;972;p75"/>
          <p:cNvSpPr txBox="1"/>
          <p:nvPr/>
        </p:nvSpPr>
        <p:spPr>
          <a:xfrm>
            <a:off x="3587769" y="3447688"/>
            <a:ext cx="2853457" cy="6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每个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滤波核</a:t>
            </a:r>
            <a:r>
              <a:rPr kumimoji="0" lang="en" altLang="zh-C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1x1x64,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执行</a:t>
            </a:r>
            <a:r>
              <a:rPr kumimoji="0" lang="en" altLang="zh-C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64-dimensional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点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积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5696" y="5341290"/>
            <a:ext cx="31418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Lin et al, “Network in Network”, ICLR 2014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1315" y="4526182"/>
            <a:ext cx="2797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1x1 conv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层压缩输入通道数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638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131094"/>
            <a:ext cx="369898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253" y="1644361"/>
            <a:ext cx="42566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超参数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核大小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核数量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步长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权重矩阵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个大小为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滤波核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偏置向量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这里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H’ = (H </a:t>
            </a:r>
            <a:r>
              <a:rPr kumimoji="0" lang="mr-I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W’ = (W </a:t>
            </a:r>
            <a:r>
              <a:rPr kumimoji="0" lang="mr-I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</p:txBody>
      </p:sp>
    </p:spTree>
    <p:extLst>
      <p:ext uri="{BB962C8B-B14F-4D97-AF65-F5344CB8AC3E}">
        <p14:creationId xmlns:p14="http://schemas.microsoft.com/office/powerpoint/2010/main" val="3961675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131094"/>
            <a:ext cx="369898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9253" y="1644361"/>
            <a:ext cx="42566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超参数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核大小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核数量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填充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权重矩阵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个大小为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  <a:r>
              <a:rPr kumimoji="0" lang="en-US" altLang="zh-CN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滤波核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输出大小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这里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H’ = (H </a:t>
            </a:r>
            <a:r>
              <a:rPr kumimoji="0" lang="mr-IN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W’ = (W </a:t>
            </a:r>
            <a:r>
              <a:rPr kumimoji="0" lang="mr-IN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1838" y="1249513"/>
            <a:ext cx="44294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常用设置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等尺寸滤波核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 = (K </a:t>
            </a:r>
            <a:r>
              <a:rPr kumimoji="0" lang="mr-IN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1) / 2  (”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相同尺寸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32, 64, 128, 256 (2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的幂次方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3, P = 1, S = 1 (3x3 conv)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5, P = 2, S = 1 (5x5 conv)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1, P = 0, S = 1 (1x1 conv)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 = 3, P = 1, S = 2 (2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倍下采样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492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不同类型卷积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550;p44"/>
          <p:cNvSpPr/>
          <p:nvPr/>
        </p:nvSpPr>
        <p:spPr>
          <a:xfrm>
            <a:off x="1339034" y="3204846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551;p44"/>
          <p:cNvSpPr/>
          <p:nvPr/>
        </p:nvSpPr>
        <p:spPr>
          <a:xfrm>
            <a:off x="2934868" y="3470576"/>
            <a:ext cx="282227" cy="282227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553;p44"/>
          <p:cNvCxnSpPr/>
          <p:nvPr/>
        </p:nvCxnSpPr>
        <p:spPr>
          <a:xfrm>
            <a:off x="1465251" y="3374451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54;p44"/>
          <p:cNvCxnSpPr/>
          <p:nvPr/>
        </p:nvCxnSpPr>
        <p:spPr>
          <a:xfrm>
            <a:off x="1601416" y="3225090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555;p44"/>
          <p:cNvCxnSpPr/>
          <p:nvPr/>
        </p:nvCxnSpPr>
        <p:spPr>
          <a:xfrm rot="10800000" flipH="1">
            <a:off x="1627509" y="3611690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81;p40"/>
          <p:cNvSpPr/>
          <p:nvPr/>
        </p:nvSpPr>
        <p:spPr>
          <a:xfrm>
            <a:off x="767233" y="2467950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909" y="1760708"/>
            <a:ext cx="17572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目前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2D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卷积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215" y="5191858"/>
            <a:ext cx="465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0903" y="4839931"/>
            <a:ext cx="4235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2504" y="4008676"/>
            <a:ext cx="3529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2402" y="230805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 x K</a:t>
            </a:r>
          </a:p>
        </p:txBody>
      </p:sp>
    </p:spTree>
    <p:extLst>
      <p:ext uri="{BB962C8B-B14F-4D97-AF65-F5344CB8AC3E}">
        <p14:creationId xmlns:p14="http://schemas.microsoft.com/office/powerpoint/2010/main" val="3741280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不同类型卷积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550;p44"/>
          <p:cNvSpPr/>
          <p:nvPr/>
        </p:nvSpPr>
        <p:spPr>
          <a:xfrm>
            <a:off x="1339034" y="3204846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551;p44"/>
          <p:cNvSpPr/>
          <p:nvPr/>
        </p:nvSpPr>
        <p:spPr>
          <a:xfrm>
            <a:off x="2934868" y="3470576"/>
            <a:ext cx="282227" cy="282227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553;p44"/>
          <p:cNvCxnSpPr/>
          <p:nvPr/>
        </p:nvCxnSpPr>
        <p:spPr>
          <a:xfrm>
            <a:off x="1465251" y="3374451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54;p44"/>
          <p:cNvCxnSpPr/>
          <p:nvPr/>
        </p:nvCxnSpPr>
        <p:spPr>
          <a:xfrm>
            <a:off x="1601416" y="3225090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555;p44"/>
          <p:cNvCxnSpPr/>
          <p:nvPr/>
        </p:nvCxnSpPr>
        <p:spPr>
          <a:xfrm rot="10800000" flipH="1">
            <a:off x="1627509" y="3611690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81;p40"/>
          <p:cNvSpPr/>
          <p:nvPr/>
        </p:nvSpPr>
        <p:spPr>
          <a:xfrm>
            <a:off x="767233" y="2467950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909" y="1760708"/>
            <a:ext cx="17572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目前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2D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0917" y="1761139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1D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卷积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63951" y="3470576"/>
            <a:ext cx="3578469" cy="1676918"/>
          </a:xfrm>
          <a:prstGeom prst="rect">
            <a:avLst/>
          </a:prstGeom>
          <a:solidFill>
            <a:srgbClr val="F4CCCC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215" y="5191858"/>
            <a:ext cx="465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0903" y="4839931"/>
            <a:ext cx="4235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2504" y="4008676"/>
            <a:ext cx="3529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2402" y="230805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 x 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3890" y="4112827"/>
            <a:ext cx="465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4311" y="5147494"/>
            <a:ext cx="4235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54137" y="3470576"/>
            <a:ext cx="910674" cy="1676918"/>
          </a:xfrm>
          <a:prstGeom prst="rect">
            <a:avLst/>
          </a:prstGeom>
          <a:solidFill>
            <a:srgbClr val="C9DAF8">
              <a:alpha val="5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4967" y="2308050"/>
            <a:ext cx="186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</a:t>
            </a:r>
          </a:p>
        </p:txBody>
      </p:sp>
    </p:spTree>
    <p:extLst>
      <p:ext uri="{BB962C8B-B14F-4D97-AF65-F5344CB8AC3E}">
        <p14:creationId xmlns:p14="http://schemas.microsoft.com/office/powerpoint/2010/main" val="2441454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550;p44"/>
          <p:cNvSpPr/>
          <p:nvPr/>
        </p:nvSpPr>
        <p:spPr>
          <a:xfrm>
            <a:off x="6393277" y="3831495"/>
            <a:ext cx="630542" cy="657429"/>
          </a:xfrm>
          <a:prstGeom prst="cube">
            <a:avLst>
              <a:gd name="adj" fmla="val 38575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不同类型卷积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550;p44"/>
          <p:cNvSpPr/>
          <p:nvPr/>
        </p:nvSpPr>
        <p:spPr>
          <a:xfrm>
            <a:off x="1339034" y="3204846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551;p44"/>
          <p:cNvSpPr/>
          <p:nvPr/>
        </p:nvSpPr>
        <p:spPr>
          <a:xfrm>
            <a:off x="2934868" y="3470576"/>
            <a:ext cx="282227" cy="282227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553;p44"/>
          <p:cNvCxnSpPr/>
          <p:nvPr/>
        </p:nvCxnSpPr>
        <p:spPr>
          <a:xfrm>
            <a:off x="1465251" y="3374451"/>
            <a:ext cx="1469618" cy="2372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54;p44"/>
          <p:cNvCxnSpPr/>
          <p:nvPr/>
        </p:nvCxnSpPr>
        <p:spPr>
          <a:xfrm>
            <a:off x="1601416" y="3225090"/>
            <a:ext cx="1333453" cy="386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555;p44"/>
          <p:cNvCxnSpPr/>
          <p:nvPr/>
        </p:nvCxnSpPr>
        <p:spPr>
          <a:xfrm rot="10800000" flipH="1">
            <a:off x="1627509" y="3611690"/>
            <a:ext cx="1307360" cy="24953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81;p40"/>
          <p:cNvSpPr/>
          <p:nvPr/>
        </p:nvSpPr>
        <p:spPr>
          <a:xfrm>
            <a:off x="767233" y="2467950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909" y="1760708"/>
            <a:ext cx="17572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目前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2D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40917" y="1761139"/>
            <a:ext cx="108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3D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卷积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215" y="5191858"/>
            <a:ext cx="465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0903" y="4839931"/>
            <a:ext cx="4235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2504" y="4008676"/>
            <a:ext cx="3529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22402" y="230805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权重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 x 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59918" y="3863709"/>
            <a:ext cx="17943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-dim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3031" y="5194399"/>
            <a:ext cx="4235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</a:p>
        </p:txBody>
      </p:sp>
      <p:sp>
        <p:nvSpPr>
          <p:cNvPr id="22" name="Google Shape;481;p40"/>
          <p:cNvSpPr/>
          <p:nvPr/>
        </p:nvSpPr>
        <p:spPr>
          <a:xfrm>
            <a:off x="5857602" y="3050603"/>
            <a:ext cx="1937071" cy="2060856"/>
          </a:xfrm>
          <a:prstGeom prst="cube">
            <a:avLst>
              <a:gd name="adj" fmla="val 30960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93567" y="4719044"/>
            <a:ext cx="3497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1637" y="3690382"/>
            <a:ext cx="3529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90329" y="2308050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 x 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权重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K x K x K</a:t>
            </a:r>
          </a:p>
        </p:txBody>
      </p:sp>
    </p:spTree>
    <p:extLst>
      <p:ext uri="{BB962C8B-B14F-4D97-AF65-F5344CB8AC3E}">
        <p14:creationId xmlns:p14="http://schemas.microsoft.com/office/powerpoint/2010/main" val="234464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全连接网络的构成成分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79" y="2269919"/>
            <a:ext cx="2248728" cy="101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4656" y="172290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407" y="2142499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605821" y="1676400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激活函数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507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Mindspore</a:t>
            </a:r>
            <a:r>
              <a:rPr lang="en-US" dirty="0"/>
              <a:t> </a:t>
            </a:r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6065F8-BF2A-7941-9253-992D32E0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1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75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8.1.</a:t>
            </a:r>
            <a:r>
              <a:rPr lang="zh-CN" altLang="en-US" dirty="0"/>
              <a:t>卷积神经网络的组成</a:t>
            </a:r>
            <a:endParaRPr lang="en-US" altLang="zh-CN" dirty="0"/>
          </a:p>
          <a:p>
            <a:r>
              <a:rPr lang="en-US" altLang="zh-CN" dirty="0"/>
              <a:t>8.2.</a:t>
            </a:r>
            <a:r>
              <a:rPr lang="zh-CN" altLang="en-US" dirty="0"/>
              <a:t>卷积层</a:t>
            </a:r>
            <a:endParaRPr lang="en-US" dirty="0"/>
          </a:p>
          <a:p>
            <a:r>
              <a:rPr lang="en-US" altLang="zh-CN" dirty="0"/>
              <a:t>8.3.</a:t>
            </a:r>
            <a:r>
              <a:rPr lang="zh-CN" altLang="en-US" dirty="0"/>
              <a:t>池化与归一化</a:t>
            </a:r>
            <a:endParaRPr lang="en-US" altLang="zh-CN" dirty="0"/>
          </a:p>
          <a:p>
            <a:r>
              <a:rPr lang="en-US" altLang="zh-CN" dirty="0"/>
              <a:t>8.4.</a:t>
            </a:r>
            <a:r>
              <a:rPr lang="zh-CN" altLang="en-US" dirty="0"/>
              <a:t>卷积神经网络的训练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5526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卷积网络的成分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7" y="4009019"/>
            <a:ext cx="1379507" cy="1555274"/>
          </a:xfrm>
          <a:prstGeom prst="rect">
            <a:avLst/>
          </a:prstGeom>
        </p:spPr>
      </p:pic>
      <p:pic>
        <p:nvPicPr>
          <p:cNvPr id="12" name="Google Shape;11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906" y="4054862"/>
            <a:ext cx="1802664" cy="142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443927" y="3553621"/>
            <a:ext cx="22567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 Layers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9334" y="3546016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池化层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79" y="2269919"/>
            <a:ext cx="2248728" cy="101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3297" y="1721176"/>
            <a:ext cx="2698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Fully-Connected Layers</a:t>
            </a:r>
          </a:p>
        </p:txBody>
      </p:sp>
      <p:pic>
        <p:nvPicPr>
          <p:cNvPr id="17" name="Google Shape;5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407" y="2142499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253111" y="1718146"/>
            <a:ext cx="2302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</a:t>
            </a:r>
          </a:p>
        </p:txBody>
      </p:sp>
      <p:pic>
        <p:nvPicPr>
          <p:cNvPr id="19" name="Google Shape;861;p80"/>
          <p:cNvPicPr preferRelativeResize="0"/>
          <p:nvPr/>
        </p:nvPicPr>
        <p:blipFill rotWithShape="1">
          <a:blip r:embed="rId6">
            <a:alphaModFix/>
          </a:blip>
          <a:srcRect t="58386" r="31776" b="12523"/>
          <a:stretch/>
        </p:blipFill>
        <p:spPr>
          <a:xfrm>
            <a:off x="6154283" y="4267840"/>
            <a:ext cx="2248728" cy="1023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6389528" y="3546016"/>
            <a:ext cx="172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542" y="3491599"/>
            <a:ext cx="2855015" cy="215573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8650" y="1698780"/>
            <a:ext cx="7145772" cy="177645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00952" y="3475232"/>
            <a:ext cx="2855015" cy="215573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19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池化层</a:t>
            </a:r>
            <a:r>
              <a:rPr lang="en-US" dirty="0"/>
              <a:t>: </a:t>
            </a:r>
            <a:r>
              <a:rPr lang="zh-CN" altLang="en-US" dirty="0"/>
              <a:t>另一种下采样的方法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Google Shape;1115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4207" y="1945003"/>
            <a:ext cx="4366493" cy="34490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063765" y="289622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超参数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内核尺寸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池化函数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41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最大池化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Google Shape;1122;p85"/>
          <p:cNvGraphicFramePr/>
          <p:nvPr/>
        </p:nvGraphicFramePr>
        <p:xfrm>
          <a:off x="1141440" y="2350025"/>
          <a:ext cx="2422868" cy="242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6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8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3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4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1123;p85"/>
          <p:cNvSpPr txBox="1"/>
          <p:nvPr/>
        </p:nvSpPr>
        <p:spPr>
          <a:xfrm>
            <a:off x="1120796" y="1840582"/>
            <a:ext cx="2616518" cy="5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单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通道切片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1124;p85"/>
          <p:cNvCxnSpPr/>
          <p:nvPr/>
        </p:nvCxnSpPr>
        <p:spPr>
          <a:xfrm rot="10800000">
            <a:off x="831946" y="2379767"/>
            <a:ext cx="0" cy="236338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125;p85"/>
          <p:cNvSpPr txBox="1"/>
          <p:nvPr/>
        </p:nvSpPr>
        <p:spPr>
          <a:xfrm>
            <a:off x="466641" y="2504109"/>
            <a:ext cx="389599" cy="4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Google Shape;1126;p85"/>
          <p:cNvCxnSpPr/>
          <p:nvPr/>
        </p:nvCxnSpPr>
        <p:spPr>
          <a:xfrm>
            <a:off x="1114947" y="5090285"/>
            <a:ext cx="247585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127;p85"/>
          <p:cNvSpPr txBox="1"/>
          <p:nvPr/>
        </p:nvSpPr>
        <p:spPr>
          <a:xfrm>
            <a:off x="3066714" y="5020653"/>
            <a:ext cx="389599" cy="3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Google Shape;1128;p85"/>
          <p:cNvCxnSpPr/>
          <p:nvPr/>
        </p:nvCxnSpPr>
        <p:spPr>
          <a:xfrm>
            <a:off x="3941911" y="3561458"/>
            <a:ext cx="203227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129;p85"/>
          <p:cNvSpPr txBox="1"/>
          <p:nvPr/>
        </p:nvSpPr>
        <p:spPr>
          <a:xfrm>
            <a:off x="3849510" y="2728751"/>
            <a:ext cx="2675003" cy="72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2x2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池化核步长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Google Shape;1130;p85"/>
          <p:cNvGraphicFramePr/>
          <p:nvPr/>
        </p:nvGraphicFramePr>
        <p:xfrm>
          <a:off x="6809713" y="2916802"/>
          <a:ext cx="1211434" cy="12114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Google Shape;1115;p84"/>
          <p:cNvPicPr preferRelativeResize="0"/>
          <p:nvPr/>
        </p:nvPicPr>
        <p:blipFill rotWithShape="1">
          <a:blip r:embed="rId2">
            <a:alphaModFix/>
          </a:blip>
          <a:srcRect r="62018" b="49269"/>
          <a:stretch/>
        </p:blipFill>
        <p:spPr>
          <a:xfrm>
            <a:off x="4300171" y="991639"/>
            <a:ext cx="1315751" cy="13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99DDA-6ADF-464D-9911-2A5F601A24B3}"/>
              </a:ext>
            </a:extLst>
          </p:cNvPr>
          <p:cNvSpPr txBox="1"/>
          <p:nvPr/>
        </p:nvSpPr>
        <p:spPr>
          <a:xfrm>
            <a:off x="3835919" y="4345062"/>
            <a:ext cx="3936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引入了空域微小移动不变性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不可学习参数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29248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池化总结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1" y="1765142"/>
            <a:ext cx="43867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C x H x W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超参数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428625" marR="0" lvl="0" indent="-428625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内核尺寸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428625" marR="0" lvl="0" indent="-428625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</a:p>
          <a:p>
            <a:pPr marL="428625" marR="0" lvl="0" indent="-428625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池化函数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(max, avg)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C x H’ x W’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这里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428625" marR="0" lvl="0" indent="-428625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H’ = (H </a:t>
            </a: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K) / S + 1</a:t>
            </a:r>
          </a:p>
          <a:p>
            <a:pPr marL="428625" marR="0" lvl="0" indent="-428625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W’ = (W </a:t>
            </a: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K) / S + 1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可学习的参数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None!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455" y="2699250"/>
            <a:ext cx="3434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常用设置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max, K = 2, S = 2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max, K = 3, S = 2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8163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</a:t>
            </a:r>
            <a:r>
              <a:rPr lang="en-US" altLang="zh-CN" sz="3600" dirty="0">
                <a:solidFill>
                  <a:prstClr val="black"/>
                </a:solidFill>
                <a:latin typeface="Calibri" panose="020F0502020204030204"/>
              </a:rPr>
              <a:t>LeNet-5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50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8" y="2665457"/>
            <a:ext cx="8217284" cy="24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1504768"/>
            <a:ext cx="68769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经典结构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[Conv,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Pool] x N, flatten, [FC,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x N, FC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LeNet-5</a:t>
            </a:r>
          </a:p>
        </p:txBody>
      </p:sp>
    </p:spTree>
    <p:extLst>
      <p:ext uri="{BB962C8B-B14F-4D97-AF65-F5344CB8AC3E}">
        <p14:creationId xmlns:p14="http://schemas.microsoft.com/office/powerpoint/2010/main" val="1537716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2370740"/>
            <a:ext cx="4532588" cy="3109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1838" y="1188326"/>
            <a:ext cx="811925" cy="969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</p:spTree>
    <p:extLst>
      <p:ext uri="{BB962C8B-B14F-4D97-AF65-F5344CB8AC3E}">
        <p14:creationId xmlns:p14="http://schemas.microsoft.com/office/powerpoint/2010/main" val="447413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=20*,K=5,</a:t>
                      </a:r>
                      <a:r>
                        <a:rPr lang="en-US" sz="1400" baseline="0" dirty="0"/>
                        <a:t>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**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2938298"/>
            <a:ext cx="4532588" cy="2542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22603" y="1181082"/>
            <a:ext cx="1822562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924BD-F070-4AA0-BAE4-BB2438C15014}"/>
              </a:ext>
            </a:extLst>
          </p:cNvPr>
          <p:cNvSpPr txBox="1"/>
          <p:nvPr/>
        </p:nvSpPr>
        <p:spPr>
          <a:xfrm>
            <a:off x="5143500" y="2563957"/>
            <a:ext cx="2735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Original paper: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** Original paper: sigmoid</a:t>
            </a:r>
          </a:p>
        </p:txBody>
      </p:sp>
    </p:spTree>
    <p:extLst>
      <p:ext uri="{BB962C8B-B14F-4D97-AF65-F5344CB8AC3E}">
        <p14:creationId xmlns:p14="http://schemas.microsoft.com/office/powerpoint/2010/main" val="2813959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3233902"/>
            <a:ext cx="4532588" cy="2246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50293" y="1204730"/>
            <a:ext cx="1479663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52010-35B9-4DCF-AC27-A155FB3A7D38}"/>
              </a:ext>
            </a:extLst>
          </p:cNvPr>
          <p:cNvSpPr txBox="1"/>
          <p:nvPr/>
        </p:nvSpPr>
        <p:spPr>
          <a:xfrm>
            <a:off x="5143500" y="2930239"/>
            <a:ext cx="27354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2x2 strided convolution</a:t>
            </a:r>
          </a:p>
        </p:txBody>
      </p:sp>
    </p:spTree>
    <p:extLst>
      <p:ext uri="{BB962C8B-B14F-4D97-AF65-F5344CB8AC3E}">
        <p14:creationId xmlns:p14="http://schemas.microsoft.com/office/powerpoint/2010/main" val="41777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卷积神经网络的构成成分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7" y="4009019"/>
            <a:ext cx="1379507" cy="1555274"/>
          </a:xfrm>
          <a:prstGeom prst="rect">
            <a:avLst/>
          </a:prstGeom>
        </p:spPr>
      </p:pic>
      <p:pic>
        <p:nvPicPr>
          <p:cNvPr id="12" name="Google Shape;11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906" y="4054862"/>
            <a:ext cx="1802664" cy="142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443927" y="3553621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卷积层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9334" y="3546016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池化层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79" y="2269919"/>
            <a:ext cx="2248728" cy="101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3297" y="172117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oogle Shape;5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407" y="2142499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253111" y="171814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激活函数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oogle Shape;861;p80"/>
          <p:cNvPicPr preferRelativeResize="0"/>
          <p:nvPr/>
        </p:nvPicPr>
        <p:blipFill rotWithShape="1">
          <a:blip r:embed="rId6">
            <a:alphaModFix/>
          </a:blip>
          <a:srcRect t="58386" r="31776" b="12523"/>
          <a:stretch/>
        </p:blipFill>
        <p:spPr>
          <a:xfrm>
            <a:off x="6154283" y="4267840"/>
            <a:ext cx="2248728" cy="1023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6389528" y="3546016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161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=50*,K=5,P=2,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**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3825109"/>
            <a:ext cx="4532588" cy="165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62396" y="1204730"/>
            <a:ext cx="1052348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2C151-CF6E-4CEE-867E-2675E1BA885B}"/>
              </a:ext>
            </a:extLst>
          </p:cNvPr>
          <p:cNvSpPr txBox="1"/>
          <p:nvPr/>
        </p:nvSpPr>
        <p:spPr>
          <a:xfrm>
            <a:off x="5143500" y="3273139"/>
            <a:ext cx="3545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Original paper: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16, grouped convolutions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** Original paper: sigmoid</a:t>
            </a:r>
          </a:p>
        </p:txBody>
      </p:sp>
    </p:spTree>
    <p:extLst>
      <p:ext uri="{BB962C8B-B14F-4D97-AF65-F5344CB8AC3E}">
        <p14:creationId xmlns:p14="http://schemas.microsoft.com/office/powerpoint/2010/main" val="2743705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S=2)*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4108888"/>
            <a:ext cx="4532588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35362" y="1192906"/>
            <a:ext cx="780392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5C993-D4A0-4266-A9F7-FE5EA286AB60}"/>
              </a:ext>
            </a:extLst>
          </p:cNvPr>
          <p:cNvSpPr txBox="1"/>
          <p:nvPr/>
        </p:nvSpPr>
        <p:spPr>
          <a:xfrm>
            <a:off x="5143500" y="3826457"/>
            <a:ext cx="27354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2x2 strided convolution</a:t>
            </a:r>
          </a:p>
        </p:txBody>
      </p:sp>
    </p:spTree>
    <p:extLst>
      <p:ext uri="{BB962C8B-B14F-4D97-AF65-F5344CB8AC3E}">
        <p14:creationId xmlns:p14="http://schemas.microsoft.com/office/powerpoint/2010/main" val="2033592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4392668"/>
            <a:ext cx="4532588" cy="108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1911" y="1169258"/>
            <a:ext cx="744919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</p:spTree>
    <p:extLst>
      <p:ext uri="{BB962C8B-B14F-4D97-AF65-F5344CB8AC3E}">
        <p14:creationId xmlns:p14="http://schemas.microsoft.com/office/powerpoint/2010/main" val="1803260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r>
                        <a:rPr lang="en-US" sz="1400" dirty="0"/>
                        <a:t>*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91661" y="4960226"/>
            <a:ext cx="4532588" cy="520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3865" y="1169258"/>
            <a:ext cx="744919" cy="1095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E1D5D-65D5-49C7-9412-3F0F13D920F6}"/>
              </a:ext>
            </a:extLst>
          </p:cNvPr>
          <p:cNvSpPr txBox="1"/>
          <p:nvPr/>
        </p:nvSpPr>
        <p:spPr>
          <a:xfrm>
            <a:off x="5143500" y="4223907"/>
            <a:ext cx="35458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Original paper has different 1x1 convolutions,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sigmoid non-linearities</a:t>
            </a:r>
          </a:p>
        </p:txBody>
      </p:sp>
    </p:spTree>
    <p:extLst>
      <p:ext uri="{BB962C8B-B14F-4D97-AF65-F5344CB8AC3E}">
        <p14:creationId xmlns:p14="http://schemas.microsoft.com/office/powerpoint/2010/main" val="863140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LeNet-5*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10)*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075886" y="1342039"/>
            <a:ext cx="744919" cy="756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0AF71-3013-471C-A377-6226BCC57100}"/>
              </a:ext>
            </a:extLst>
          </p:cNvPr>
          <p:cNvSpPr txBox="1"/>
          <p:nvPr/>
        </p:nvSpPr>
        <p:spPr>
          <a:xfrm>
            <a:off x="5143500" y="4223907"/>
            <a:ext cx="35458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Original paper uses RBF (radial basis function) kernels instead of a softmax</a:t>
            </a:r>
          </a:p>
        </p:txBody>
      </p:sp>
    </p:spTree>
    <p:extLst>
      <p:ext uri="{BB962C8B-B14F-4D97-AF65-F5344CB8AC3E}">
        <p14:creationId xmlns:p14="http://schemas.microsoft.com/office/powerpoint/2010/main" val="14816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5293" y="2692406"/>
            <a:ext cx="340375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经过整个网络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空域大小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递减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通过池化和带步长的卷积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通道数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递增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体积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45464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70253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问题</a:t>
            </a:r>
            <a:r>
              <a:rPr lang="en-US" dirty="0"/>
              <a:t>: </a:t>
            </a:r>
            <a:r>
              <a:rPr lang="zh-CN" altLang="en-US" dirty="0"/>
              <a:t>深度网络非常难于训练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988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卷积网络的成分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7" y="4009019"/>
            <a:ext cx="1379507" cy="1555274"/>
          </a:xfrm>
          <a:prstGeom prst="rect">
            <a:avLst/>
          </a:prstGeom>
        </p:spPr>
      </p:pic>
      <p:pic>
        <p:nvPicPr>
          <p:cNvPr id="12" name="Google Shape;111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906" y="4054862"/>
            <a:ext cx="1802664" cy="142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443927" y="3553621"/>
            <a:ext cx="22567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 Layers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49334" y="3546016"/>
            <a:ext cx="17437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979" y="2269919"/>
            <a:ext cx="2248728" cy="101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3297" y="1721176"/>
            <a:ext cx="2698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Fully-Connected Layers</a:t>
            </a:r>
          </a:p>
        </p:txBody>
      </p:sp>
      <p:pic>
        <p:nvPicPr>
          <p:cNvPr id="17" name="Google Shape;5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407" y="2142499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253111" y="1718146"/>
            <a:ext cx="2302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</a:t>
            </a:r>
          </a:p>
        </p:txBody>
      </p:sp>
      <p:pic>
        <p:nvPicPr>
          <p:cNvPr id="19" name="Google Shape;861;p80"/>
          <p:cNvPicPr preferRelativeResize="0"/>
          <p:nvPr/>
        </p:nvPicPr>
        <p:blipFill rotWithShape="1">
          <a:blip r:embed="rId7">
            <a:alphaModFix/>
          </a:blip>
          <a:srcRect t="58386" r="31776" b="12523"/>
          <a:stretch/>
        </p:blipFill>
        <p:spPr>
          <a:xfrm>
            <a:off x="6154283" y="4267840"/>
            <a:ext cx="2248728" cy="1023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6389528" y="3546016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542" y="3491599"/>
            <a:ext cx="5055835" cy="215573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8650" y="1698780"/>
            <a:ext cx="7145772" cy="177645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156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5907329"/>
            <a:ext cx="69942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428" y="1769588"/>
            <a:ext cx="8548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想法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一层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的输出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，使得其具有零均值和单位方差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为什么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为什么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帮助减少“内部变量变化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改进优化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按以下公式归一化批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8" name="Google Shape;85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428" y="4573552"/>
            <a:ext cx="3542461" cy="11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210776" y="4558531"/>
            <a:ext cx="4649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这是一个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可导函数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所以是后向传播的一个可操作节点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18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995" y="5409543"/>
            <a:ext cx="69942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  <p:pic>
        <p:nvPicPr>
          <p:cNvPr id="5" name="Google Shape;859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61;p80"/>
          <p:cNvPicPr preferRelativeResize="0"/>
          <p:nvPr/>
        </p:nvPicPr>
        <p:blipFill rotWithShape="1">
          <a:blip r:embed="rId3">
            <a:alphaModFix/>
          </a:blip>
          <a:srcRect b="13201"/>
          <a:stretch/>
        </p:blipFill>
        <p:spPr>
          <a:xfrm>
            <a:off x="3955060" y="1693878"/>
            <a:ext cx="3296093" cy="30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2;p80"/>
          <p:cNvSpPr txBox="1"/>
          <p:nvPr/>
        </p:nvSpPr>
        <p:spPr>
          <a:xfrm>
            <a:off x="6402397" y="1871958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每通道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均值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大小是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64;p80"/>
          <p:cNvSpPr txBox="1"/>
          <p:nvPr/>
        </p:nvSpPr>
        <p:spPr>
          <a:xfrm>
            <a:off x="6402397" y="3837321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大小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x D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867;p80"/>
          <p:cNvSpPr/>
          <p:nvPr/>
        </p:nvSpPr>
        <p:spPr>
          <a:xfrm>
            <a:off x="1050866" y="2609716"/>
            <a:ext cx="2039469" cy="206676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8;p80"/>
          <p:cNvSpPr txBox="1"/>
          <p:nvPr/>
        </p:nvSpPr>
        <p:spPr>
          <a:xfrm>
            <a:off x="468142" y="3301685"/>
            <a:ext cx="500870" cy="5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869;p80"/>
          <p:cNvSpPr txBox="1"/>
          <p:nvPr/>
        </p:nvSpPr>
        <p:spPr>
          <a:xfrm>
            <a:off x="1820165" y="4746958"/>
            <a:ext cx="500870" cy="5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oogle Shape;870;p80"/>
          <p:cNvCxnSpPr/>
          <p:nvPr/>
        </p:nvCxnSpPr>
        <p:spPr>
          <a:xfrm rot="10800000">
            <a:off x="2924128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" name="Google Shape;871;p80"/>
          <p:cNvCxnSpPr/>
          <p:nvPr/>
        </p:nvCxnSpPr>
        <p:spPr>
          <a:xfrm rot="10800000">
            <a:off x="2619407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" name="Google Shape;872;p80"/>
          <p:cNvCxnSpPr/>
          <p:nvPr/>
        </p:nvCxnSpPr>
        <p:spPr>
          <a:xfrm rot="10800000">
            <a:off x="2314687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每通道</a:t>
            </a:r>
            <a:endParaRPr lang="en-US" altLang="zh-CN" sz="2100" dirty="0">
              <a:solidFill>
                <a:prstClr val="black"/>
              </a:solidFill>
              <a:latin typeface="Calibri" panose="020F0502020204030204"/>
            </a:endParaRPr>
          </a:p>
          <a:p>
            <a:pPr lvl="0" defTabSz="685800"/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std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0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8.1.</a:t>
            </a:r>
            <a:r>
              <a:rPr lang="zh-CN" altLang="en-US" dirty="0"/>
              <a:t>卷积神经网络的组成</a:t>
            </a:r>
            <a:endParaRPr lang="en-US" altLang="zh-CN" dirty="0"/>
          </a:p>
          <a:p>
            <a:r>
              <a:rPr lang="en-US" altLang="zh-CN" dirty="0"/>
              <a:t>8.2.</a:t>
            </a:r>
            <a:r>
              <a:rPr lang="zh-CN" altLang="en-US" dirty="0"/>
              <a:t>卷积层</a:t>
            </a:r>
            <a:endParaRPr lang="en-US" dirty="0"/>
          </a:p>
          <a:p>
            <a:r>
              <a:rPr lang="en-US" altLang="zh-CN" dirty="0"/>
              <a:t>8.3.</a:t>
            </a:r>
            <a:r>
              <a:rPr lang="zh-CN" altLang="en-US" dirty="0"/>
              <a:t>池化与归一化</a:t>
            </a:r>
            <a:endParaRPr lang="en-US" altLang="zh-CN" dirty="0"/>
          </a:p>
          <a:p>
            <a:r>
              <a:rPr lang="en-US" altLang="zh-CN" dirty="0"/>
              <a:t>8.4.</a:t>
            </a:r>
            <a:r>
              <a:rPr lang="zh-CN" altLang="en-US" dirty="0"/>
              <a:t>卷积神经网络的训练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0557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995" y="5409543"/>
            <a:ext cx="69942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  <p:pic>
        <p:nvPicPr>
          <p:cNvPr id="5" name="Google Shape;859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sz="2399" b="1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61;p80"/>
          <p:cNvPicPr preferRelativeResize="0"/>
          <p:nvPr/>
        </p:nvPicPr>
        <p:blipFill rotWithShape="1">
          <a:blip r:embed="rId3">
            <a:alphaModFix/>
          </a:blip>
          <a:srcRect b="13201"/>
          <a:stretch/>
        </p:blipFill>
        <p:spPr>
          <a:xfrm>
            <a:off x="3955060" y="1693878"/>
            <a:ext cx="3296093" cy="30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2;p80"/>
          <p:cNvSpPr txBox="1"/>
          <p:nvPr/>
        </p:nvSpPr>
        <p:spPr>
          <a:xfrm>
            <a:off x="6402397" y="1871958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均值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大小是 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9" name="Google Shape;864;p80"/>
          <p:cNvSpPr txBox="1"/>
          <p:nvPr/>
        </p:nvSpPr>
        <p:spPr>
          <a:xfrm>
            <a:off x="6402397" y="3837321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10" name="Google Shape;867;p80"/>
          <p:cNvSpPr/>
          <p:nvPr/>
        </p:nvSpPr>
        <p:spPr>
          <a:xfrm>
            <a:off x="1050866" y="2609716"/>
            <a:ext cx="2039469" cy="206676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8;p80"/>
          <p:cNvSpPr txBox="1"/>
          <p:nvPr/>
        </p:nvSpPr>
        <p:spPr>
          <a:xfrm>
            <a:off x="468142" y="3301685"/>
            <a:ext cx="500870" cy="5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869;p80"/>
          <p:cNvSpPr txBox="1"/>
          <p:nvPr/>
        </p:nvSpPr>
        <p:spPr>
          <a:xfrm>
            <a:off x="1820165" y="4746958"/>
            <a:ext cx="500870" cy="5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oogle Shape;870;p80"/>
          <p:cNvCxnSpPr/>
          <p:nvPr/>
        </p:nvCxnSpPr>
        <p:spPr>
          <a:xfrm rot="10800000">
            <a:off x="2924128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" name="Google Shape;871;p80"/>
          <p:cNvCxnSpPr/>
          <p:nvPr/>
        </p:nvCxnSpPr>
        <p:spPr>
          <a:xfrm rot="10800000">
            <a:off x="2619407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" name="Google Shape;872;p80"/>
          <p:cNvCxnSpPr/>
          <p:nvPr/>
        </p:nvCxnSpPr>
        <p:spPr>
          <a:xfrm rot="10800000">
            <a:off x="2314687" y="2646182"/>
            <a:ext cx="0" cy="2012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Google Shape;892;p81"/>
          <p:cNvSpPr txBox="1"/>
          <p:nvPr/>
        </p:nvSpPr>
        <p:spPr>
          <a:xfrm>
            <a:off x="4074809" y="4770672"/>
            <a:ext cx="3949071" cy="638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零均值，单位方差限制太强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std,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2426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1;p80"/>
          <p:cNvPicPr preferRelativeResize="0"/>
          <p:nvPr/>
        </p:nvPicPr>
        <p:blipFill rotWithShape="1">
          <a:blip r:embed="rId2">
            <a:alphaModFix/>
          </a:blip>
          <a:srcRect t="1" b="-1267"/>
          <a:stretch/>
        </p:blipFill>
        <p:spPr>
          <a:xfrm>
            <a:off x="3955060" y="1693878"/>
            <a:ext cx="3296093" cy="356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45" y="3460930"/>
            <a:ext cx="1486137" cy="4927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7;p82"/>
          <p:cNvSpPr txBox="1"/>
          <p:nvPr/>
        </p:nvSpPr>
        <p:spPr>
          <a:xfrm>
            <a:off x="181203" y="2589144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可学习</a:t>
            </a:r>
            <a:r>
              <a:rPr kumimoji="0" lang="zh-CN" altLang="en-US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的尺度和平移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908;p82"/>
          <p:cNvSpPr txBox="1"/>
          <p:nvPr/>
        </p:nvSpPr>
        <p:spPr>
          <a:xfrm>
            <a:off x="6402397" y="4650128"/>
            <a:ext cx="1839028" cy="78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/>
            <a:r>
              <a:rPr lang="zh-CN" altLang="en-US" sz="2100" dirty="0">
                <a:solidFill>
                  <a:prstClr val="black"/>
                </a:solidFill>
              </a:rPr>
              <a:t>大小 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x D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09;p82"/>
          <p:cNvSpPr txBox="1"/>
          <p:nvPr/>
        </p:nvSpPr>
        <p:spPr>
          <a:xfrm>
            <a:off x="91176" y="4091953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学习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=    ,</a:t>
            </a:r>
            <a:r>
              <a:rPr lang="zh-CN" altLang="en-US" sz="2399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    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可以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实现恒等映射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8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2;p80"/>
          <p:cNvSpPr txBox="1"/>
          <p:nvPr/>
        </p:nvSpPr>
        <p:spPr>
          <a:xfrm>
            <a:off x="6402397" y="1871958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均值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大小是 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12" name="Google Shape;864;p80"/>
          <p:cNvSpPr txBox="1"/>
          <p:nvPr/>
        </p:nvSpPr>
        <p:spPr>
          <a:xfrm>
            <a:off x="6265433" y="3772659"/>
            <a:ext cx="2112953" cy="69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 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std,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pic>
        <p:nvPicPr>
          <p:cNvPr id="14" name="Google Shape;910;p82"/>
          <p:cNvPicPr preferRelativeResize="0"/>
          <p:nvPr/>
        </p:nvPicPr>
        <p:blipFill rotWithShape="1">
          <a:blip r:embed="rId3">
            <a:alphaModFix/>
          </a:blip>
          <a:srcRect r="79287" b="15304"/>
          <a:stretch/>
        </p:blipFill>
        <p:spPr>
          <a:xfrm>
            <a:off x="764739" y="4091953"/>
            <a:ext cx="307820" cy="41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11;p82"/>
          <p:cNvPicPr preferRelativeResize="0"/>
          <p:nvPr/>
        </p:nvPicPr>
        <p:blipFill rotWithShape="1">
          <a:blip r:embed="rId2">
            <a:alphaModFix/>
          </a:blip>
          <a:srcRect l="4506" t="36391" r="89819" b="49369"/>
          <a:stretch/>
        </p:blipFill>
        <p:spPr>
          <a:xfrm>
            <a:off x="1313250" y="4122353"/>
            <a:ext cx="187001" cy="50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2;p82"/>
          <p:cNvPicPr preferRelativeResize="0"/>
          <p:nvPr/>
        </p:nvPicPr>
        <p:blipFill rotWithShape="1">
          <a:blip r:embed="rId3">
            <a:alphaModFix/>
          </a:blip>
          <a:srcRect l="28171" r="53654" b="11079"/>
          <a:stretch/>
        </p:blipFill>
        <p:spPr>
          <a:xfrm>
            <a:off x="1658710" y="4129460"/>
            <a:ext cx="270105" cy="43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13;p82"/>
          <p:cNvPicPr preferRelativeResize="0"/>
          <p:nvPr/>
        </p:nvPicPr>
        <p:blipFill rotWithShape="1">
          <a:blip r:embed="rId2">
            <a:alphaModFix/>
          </a:blip>
          <a:srcRect l="5558" t="10206" r="88348" b="80737"/>
          <a:stretch/>
        </p:blipFill>
        <p:spPr>
          <a:xfrm>
            <a:off x="2198384" y="4213504"/>
            <a:ext cx="200822" cy="318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9430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1;p80"/>
          <p:cNvPicPr preferRelativeResize="0"/>
          <p:nvPr/>
        </p:nvPicPr>
        <p:blipFill rotWithShape="1">
          <a:blip r:embed="rId3">
            <a:alphaModFix/>
          </a:blip>
          <a:srcRect t="1" b="-1267"/>
          <a:stretch/>
        </p:blipFill>
        <p:spPr>
          <a:xfrm>
            <a:off x="3955060" y="1693878"/>
            <a:ext cx="3296093" cy="356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45" y="720210"/>
            <a:ext cx="5283419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批归一化</a:t>
            </a:r>
            <a:r>
              <a:rPr lang="en-US" dirty="0"/>
              <a:t>: </a:t>
            </a:r>
            <a:r>
              <a:rPr lang="zh-CN" altLang="en-US" dirty="0"/>
              <a:t>测试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45" y="3460930"/>
            <a:ext cx="1486137" cy="4927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7;p82"/>
          <p:cNvSpPr txBox="1"/>
          <p:nvPr/>
        </p:nvSpPr>
        <p:spPr>
          <a:xfrm>
            <a:off x="181203" y="2589144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可学习</a:t>
            </a:r>
            <a:r>
              <a:rPr lang="zh-CN" altLang="en-US" sz="2399" b="1" dirty="0">
                <a:solidFill>
                  <a:prstClr val="black"/>
                </a:solidFill>
              </a:rPr>
              <a:t>的尺度和平移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908;p82"/>
          <p:cNvSpPr txBox="1"/>
          <p:nvPr/>
        </p:nvSpPr>
        <p:spPr>
          <a:xfrm>
            <a:off x="6402397" y="4650128"/>
            <a:ext cx="1839028" cy="78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7" name="Google Shape;909;p82"/>
          <p:cNvSpPr txBox="1"/>
          <p:nvPr/>
        </p:nvSpPr>
        <p:spPr>
          <a:xfrm>
            <a:off x="91176" y="4091953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399" dirty="0">
                <a:solidFill>
                  <a:prstClr val="black"/>
                </a:solidFill>
              </a:rPr>
              <a:t>学习     </a:t>
            </a:r>
            <a:r>
              <a:rPr lang="en-US" altLang="zh-CN" sz="2399" dirty="0">
                <a:solidFill>
                  <a:prstClr val="black"/>
                </a:solidFill>
              </a:rPr>
              <a:t>=    ,</a:t>
            </a:r>
            <a:r>
              <a:rPr lang="zh-CN" altLang="en-US" sz="2399" dirty="0">
                <a:solidFill>
                  <a:prstClr val="black"/>
                </a:solidFill>
              </a:rPr>
              <a:t>     </a:t>
            </a:r>
            <a:r>
              <a:rPr lang="en-US" altLang="zh-CN" sz="2399" dirty="0">
                <a:solidFill>
                  <a:prstClr val="black"/>
                </a:solidFill>
              </a:rPr>
              <a:t>=      </a:t>
            </a:r>
            <a:r>
              <a:rPr lang="zh-CN" altLang="en-US" sz="2399" dirty="0">
                <a:solidFill>
                  <a:prstClr val="black"/>
                </a:solidFill>
              </a:rPr>
              <a:t>可以实现恒等映射</a:t>
            </a:r>
            <a:r>
              <a:rPr lang="en-US" altLang="zh-CN" sz="2399" dirty="0">
                <a:solidFill>
                  <a:prstClr val="black"/>
                </a:solidFill>
              </a:rPr>
              <a:t>!</a:t>
            </a:r>
            <a:endParaRPr lang="zh-CN" altLang="en-US" sz="2399" dirty="0">
              <a:solidFill>
                <a:prstClr val="black"/>
              </a:solidFill>
            </a:endParaRPr>
          </a:p>
        </p:txBody>
      </p:sp>
      <p:pic>
        <p:nvPicPr>
          <p:cNvPr id="8" name="Google Shape;85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2;p80"/>
          <p:cNvSpPr txBox="1"/>
          <p:nvPr/>
        </p:nvSpPr>
        <p:spPr>
          <a:xfrm>
            <a:off x="6402397" y="1871958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均值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大小是 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12" name="Google Shape;864;p80"/>
          <p:cNvSpPr txBox="1"/>
          <p:nvPr/>
        </p:nvSpPr>
        <p:spPr>
          <a:xfrm>
            <a:off x="6265433" y="3772659"/>
            <a:ext cx="2112953" cy="69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 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13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std,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pic>
        <p:nvPicPr>
          <p:cNvPr id="14" name="Google Shape;910;p82"/>
          <p:cNvPicPr preferRelativeResize="0"/>
          <p:nvPr/>
        </p:nvPicPr>
        <p:blipFill rotWithShape="1">
          <a:blip r:embed="rId4">
            <a:alphaModFix/>
          </a:blip>
          <a:srcRect r="79287" b="15304"/>
          <a:stretch/>
        </p:blipFill>
        <p:spPr>
          <a:xfrm>
            <a:off x="795662" y="4091953"/>
            <a:ext cx="307820" cy="41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11;p82"/>
          <p:cNvPicPr preferRelativeResize="0"/>
          <p:nvPr/>
        </p:nvPicPr>
        <p:blipFill rotWithShape="1">
          <a:blip r:embed="rId3">
            <a:alphaModFix/>
          </a:blip>
          <a:srcRect l="4506" t="36391" r="89819" b="49369"/>
          <a:stretch/>
        </p:blipFill>
        <p:spPr>
          <a:xfrm>
            <a:off x="1315355" y="4115122"/>
            <a:ext cx="187001" cy="50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2;p82"/>
          <p:cNvPicPr preferRelativeResize="0"/>
          <p:nvPr/>
        </p:nvPicPr>
        <p:blipFill rotWithShape="1">
          <a:blip r:embed="rId4">
            <a:alphaModFix/>
          </a:blip>
          <a:srcRect l="28171" r="53654" b="11079"/>
          <a:stretch/>
        </p:blipFill>
        <p:spPr>
          <a:xfrm>
            <a:off x="1682943" y="4146477"/>
            <a:ext cx="270105" cy="43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13;p82"/>
          <p:cNvPicPr preferRelativeResize="0"/>
          <p:nvPr/>
        </p:nvPicPr>
        <p:blipFill rotWithShape="1">
          <a:blip r:embed="rId3">
            <a:alphaModFix/>
          </a:blip>
          <a:srcRect l="5558" t="10206" r="88348" b="80737"/>
          <a:stretch/>
        </p:blipFill>
        <p:spPr>
          <a:xfrm>
            <a:off x="2166838" y="4266071"/>
            <a:ext cx="200822" cy="3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34;p83"/>
          <p:cNvSpPr/>
          <p:nvPr/>
        </p:nvSpPr>
        <p:spPr>
          <a:xfrm>
            <a:off x="3854669" y="1634760"/>
            <a:ext cx="5143500" cy="212914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935;p83"/>
          <p:cNvSpPr txBox="1"/>
          <p:nvPr/>
        </p:nvSpPr>
        <p:spPr>
          <a:xfrm>
            <a:off x="5536464" y="900163"/>
            <a:ext cx="3570890" cy="67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估计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依赖于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minibatch; 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过程没有分批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742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1;p80"/>
          <p:cNvPicPr preferRelativeResize="0"/>
          <p:nvPr/>
        </p:nvPicPr>
        <p:blipFill rotWithShape="1">
          <a:blip r:embed="rId3">
            <a:alphaModFix/>
          </a:blip>
          <a:srcRect t="1" b="-1267"/>
          <a:stretch/>
        </p:blipFill>
        <p:spPr>
          <a:xfrm>
            <a:off x="3955060" y="1693878"/>
            <a:ext cx="3296093" cy="356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36" y="763179"/>
            <a:ext cx="5283419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批归一化</a:t>
            </a:r>
            <a:r>
              <a:rPr lang="en-US" dirty="0"/>
              <a:t>: </a:t>
            </a:r>
            <a:r>
              <a:rPr lang="zh-CN" altLang="en-US" dirty="0"/>
              <a:t>测试时间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45" y="3460930"/>
            <a:ext cx="1486137" cy="4927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7;p82"/>
          <p:cNvSpPr txBox="1"/>
          <p:nvPr/>
        </p:nvSpPr>
        <p:spPr>
          <a:xfrm>
            <a:off x="181203" y="2589144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可学习</a:t>
            </a:r>
            <a:r>
              <a:rPr lang="zh-CN" altLang="en-US" sz="2399" b="1" dirty="0">
                <a:solidFill>
                  <a:prstClr val="black"/>
                </a:solidFill>
              </a:rPr>
              <a:t>的尺度和平移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908;p82"/>
          <p:cNvSpPr txBox="1"/>
          <p:nvPr/>
        </p:nvSpPr>
        <p:spPr>
          <a:xfrm>
            <a:off x="6402397" y="4650128"/>
            <a:ext cx="1839028" cy="78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7" name="Google Shape;909;p82"/>
          <p:cNvSpPr txBox="1"/>
          <p:nvPr/>
        </p:nvSpPr>
        <p:spPr>
          <a:xfrm>
            <a:off x="91176" y="4091953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399" dirty="0">
                <a:solidFill>
                  <a:prstClr val="black"/>
                </a:solidFill>
              </a:rPr>
              <a:t>学习     </a:t>
            </a:r>
            <a:r>
              <a:rPr lang="en-US" altLang="zh-CN" sz="2399" dirty="0">
                <a:solidFill>
                  <a:prstClr val="black"/>
                </a:solidFill>
              </a:rPr>
              <a:t>=    ,</a:t>
            </a:r>
            <a:r>
              <a:rPr lang="zh-CN" altLang="en-US" sz="2399" dirty="0">
                <a:solidFill>
                  <a:prstClr val="black"/>
                </a:solidFill>
              </a:rPr>
              <a:t>     </a:t>
            </a:r>
            <a:r>
              <a:rPr lang="en-US" altLang="zh-CN" sz="2399" dirty="0">
                <a:solidFill>
                  <a:prstClr val="black"/>
                </a:solidFill>
              </a:rPr>
              <a:t>=      </a:t>
            </a:r>
            <a:r>
              <a:rPr lang="zh-CN" altLang="en-US" sz="2399" dirty="0">
                <a:solidFill>
                  <a:prstClr val="black"/>
                </a:solidFill>
              </a:rPr>
              <a:t>可以实现恒等映射</a:t>
            </a:r>
            <a:r>
              <a:rPr lang="en-US" altLang="zh-CN" sz="2399" dirty="0">
                <a:solidFill>
                  <a:prstClr val="black"/>
                </a:solidFill>
              </a:rPr>
              <a:t>!</a:t>
            </a:r>
            <a:endParaRPr lang="zh-CN" altLang="en-US" sz="2399" dirty="0">
              <a:solidFill>
                <a:prstClr val="black"/>
              </a:solidFill>
            </a:endParaRPr>
          </a:p>
        </p:txBody>
      </p:sp>
      <p:pic>
        <p:nvPicPr>
          <p:cNvPr id="8" name="Google Shape;85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2;p80"/>
          <p:cNvSpPr txBox="1"/>
          <p:nvPr/>
        </p:nvSpPr>
        <p:spPr>
          <a:xfrm>
            <a:off x="7117421" y="1735237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均值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大小是 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12" name="Google Shape;864;p80"/>
          <p:cNvSpPr txBox="1"/>
          <p:nvPr/>
        </p:nvSpPr>
        <p:spPr>
          <a:xfrm>
            <a:off x="6265433" y="3772659"/>
            <a:ext cx="2112953" cy="69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 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13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std,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pic>
        <p:nvPicPr>
          <p:cNvPr id="14" name="Google Shape;910;p82"/>
          <p:cNvPicPr preferRelativeResize="0"/>
          <p:nvPr/>
        </p:nvPicPr>
        <p:blipFill rotWithShape="1">
          <a:blip r:embed="rId4">
            <a:alphaModFix/>
          </a:blip>
          <a:srcRect r="79287" b="15304"/>
          <a:stretch/>
        </p:blipFill>
        <p:spPr>
          <a:xfrm>
            <a:off x="787570" y="4087918"/>
            <a:ext cx="307820" cy="41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11;p82"/>
          <p:cNvPicPr preferRelativeResize="0"/>
          <p:nvPr/>
        </p:nvPicPr>
        <p:blipFill rotWithShape="1">
          <a:blip r:embed="rId3">
            <a:alphaModFix/>
          </a:blip>
          <a:srcRect l="4506" t="36391" r="89819" b="49369"/>
          <a:stretch/>
        </p:blipFill>
        <p:spPr>
          <a:xfrm>
            <a:off x="1315824" y="4130729"/>
            <a:ext cx="187001" cy="50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2;p82"/>
          <p:cNvPicPr preferRelativeResize="0"/>
          <p:nvPr/>
        </p:nvPicPr>
        <p:blipFill rotWithShape="1">
          <a:blip r:embed="rId4">
            <a:alphaModFix/>
          </a:blip>
          <a:srcRect l="28171" r="53654" b="11079"/>
          <a:stretch/>
        </p:blipFill>
        <p:spPr>
          <a:xfrm>
            <a:off x="1700381" y="4146477"/>
            <a:ext cx="270105" cy="43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13;p82"/>
          <p:cNvPicPr preferRelativeResize="0"/>
          <p:nvPr/>
        </p:nvPicPr>
        <p:blipFill rotWithShape="1">
          <a:blip r:embed="rId3">
            <a:alphaModFix/>
          </a:blip>
          <a:srcRect l="5558" t="10206" r="88348" b="80737"/>
          <a:stretch/>
        </p:blipFill>
        <p:spPr>
          <a:xfrm>
            <a:off x="2131759" y="4206273"/>
            <a:ext cx="200822" cy="3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51;p84"/>
          <p:cNvSpPr/>
          <p:nvPr/>
        </p:nvSpPr>
        <p:spPr>
          <a:xfrm>
            <a:off x="4817266" y="1735238"/>
            <a:ext cx="2205565" cy="946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运行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整个训练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样本的均值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952;p84"/>
          <p:cNvSpPr/>
          <p:nvPr/>
        </p:nvSpPr>
        <p:spPr>
          <a:xfrm>
            <a:off x="4827730" y="2754781"/>
            <a:ext cx="2444963" cy="946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运行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lang="zh-CN" altLang="en" sz="1865" dirty="0">
                <a:solidFill>
                  <a:prstClr val="black"/>
                </a:solidFill>
              </a:rPr>
              <a:t>整个训练</a:t>
            </a:r>
            <a:r>
              <a:rPr lang="zh-CN" altLang="en-US" sz="1865" dirty="0">
                <a:solidFill>
                  <a:prstClr val="black"/>
                </a:solidFill>
              </a:rPr>
              <a:t>样本的方差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6340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861;p80"/>
          <p:cNvPicPr preferRelativeResize="0"/>
          <p:nvPr/>
        </p:nvPicPr>
        <p:blipFill rotWithShape="1">
          <a:blip r:embed="rId2">
            <a:alphaModFix/>
          </a:blip>
          <a:srcRect t="1" b="-1267"/>
          <a:stretch/>
        </p:blipFill>
        <p:spPr>
          <a:xfrm>
            <a:off x="3955060" y="1693878"/>
            <a:ext cx="3296093" cy="356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47" y="972140"/>
            <a:ext cx="5283419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批归一化</a:t>
            </a:r>
            <a:r>
              <a:rPr lang="en-US" altLang="zh-CN" dirty="0"/>
              <a:t>: </a:t>
            </a:r>
            <a:r>
              <a:rPr lang="zh-CN" altLang="en-US" dirty="0"/>
              <a:t>测试时间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45" y="3460930"/>
            <a:ext cx="1486137" cy="4927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7;p82"/>
          <p:cNvSpPr txBox="1"/>
          <p:nvPr/>
        </p:nvSpPr>
        <p:spPr>
          <a:xfrm>
            <a:off x="181203" y="2589144"/>
            <a:ext cx="3198667" cy="87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可学习</a:t>
            </a:r>
            <a:r>
              <a:rPr lang="zh-CN" altLang="en-US" sz="2399" b="1" dirty="0">
                <a:solidFill>
                  <a:prstClr val="black"/>
                </a:solidFill>
              </a:rPr>
              <a:t>的尺度和平移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908;p82"/>
          <p:cNvSpPr txBox="1"/>
          <p:nvPr/>
        </p:nvSpPr>
        <p:spPr>
          <a:xfrm>
            <a:off x="6402397" y="4650128"/>
            <a:ext cx="1839028" cy="78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pic>
        <p:nvPicPr>
          <p:cNvPr id="8" name="Google Shape;8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42" y="1871951"/>
            <a:ext cx="1809279" cy="4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60;p80"/>
          <p:cNvSpPr txBox="1"/>
          <p:nvPr/>
        </p:nvSpPr>
        <p:spPr>
          <a:xfrm>
            <a:off x="479491" y="1794778"/>
            <a:ext cx="1166696" cy="50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2399" b="1" dirty="0">
                <a:solidFill>
                  <a:prstClr val="black"/>
                </a:solidFill>
              </a:rPr>
              <a:t>输入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862;p80"/>
          <p:cNvSpPr txBox="1"/>
          <p:nvPr/>
        </p:nvSpPr>
        <p:spPr>
          <a:xfrm>
            <a:off x="7117421" y="1735237"/>
            <a:ext cx="2112953" cy="60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均值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大小是 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12" name="Google Shape;864;p80"/>
          <p:cNvSpPr txBox="1"/>
          <p:nvPr/>
        </p:nvSpPr>
        <p:spPr>
          <a:xfrm>
            <a:off x="6265433" y="3772659"/>
            <a:ext cx="2112953" cy="69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归一化 </a:t>
            </a:r>
            <a:r>
              <a:rPr lang="en" altLang="zh-CN" sz="2100" dirty="0">
                <a:solidFill>
                  <a:prstClr val="black"/>
                </a:solidFill>
              </a:rPr>
              <a:t>x,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大小 </a:t>
            </a:r>
            <a:r>
              <a:rPr lang="en" altLang="zh-CN" sz="2100" dirty="0">
                <a:solidFill>
                  <a:prstClr val="black"/>
                </a:solidFill>
              </a:rPr>
              <a:t>N x D</a:t>
            </a:r>
          </a:p>
        </p:txBody>
      </p:sp>
      <p:sp>
        <p:nvSpPr>
          <p:cNvPr id="13" name="Google Shape;862;p80"/>
          <p:cNvSpPr txBox="1"/>
          <p:nvPr/>
        </p:nvSpPr>
        <p:spPr>
          <a:xfrm>
            <a:off x="7221218" y="2805309"/>
            <a:ext cx="1905359" cy="769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每通道</a:t>
            </a:r>
          </a:p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std,</a:t>
            </a:r>
            <a:r>
              <a:rPr lang="zh-CN" altLang="en-US" sz="2100" dirty="0">
                <a:solidFill>
                  <a:prstClr val="black"/>
                </a:solidFill>
              </a:rPr>
              <a:t>大小是</a:t>
            </a:r>
            <a:r>
              <a:rPr lang="en" altLang="zh-CN" sz="2100" dirty="0">
                <a:solidFill>
                  <a:prstClr val="black"/>
                </a:solidFill>
              </a:rPr>
              <a:t>D</a:t>
            </a:r>
          </a:p>
        </p:txBody>
      </p:sp>
      <p:sp>
        <p:nvSpPr>
          <p:cNvPr id="20" name="Google Shape;951;p84"/>
          <p:cNvSpPr/>
          <p:nvPr/>
        </p:nvSpPr>
        <p:spPr>
          <a:xfrm>
            <a:off x="4817266" y="1735238"/>
            <a:ext cx="2205565" cy="946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en-US" altLang="zh-CN" sz="1865" dirty="0">
                <a:solidFill>
                  <a:prstClr val="black"/>
                </a:solidFill>
              </a:rPr>
              <a:t>(</a:t>
            </a:r>
            <a:r>
              <a:rPr lang="zh-CN" altLang="en-US" sz="1865" dirty="0">
                <a:solidFill>
                  <a:prstClr val="black"/>
                </a:solidFill>
              </a:rPr>
              <a:t>运行</a:t>
            </a:r>
            <a:r>
              <a:rPr lang="en-US" altLang="zh-CN" sz="1865" dirty="0">
                <a:solidFill>
                  <a:prstClr val="black"/>
                </a:solidFill>
              </a:rPr>
              <a:t>) </a:t>
            </a:r>
            <a:r>
              <a:rPr lang="zh-CN" altLang="en-US" sz="1865" dirty="0">
                <a:solidFill>
                  <a:prstClr val="black"/>
                </a:solidFill>
              </a:rPr>
              <a:t>整个训练样本的均值</a:t>
            </a:r>
          </a:p>
        </p:txBody>
      </p:sp>
      <p:sp>
        <p:nvSpPr>
          <p:cNvPr id="21" name="Google Shape;952;p84"/>
          <p:cNvSpPr/>
          <p:nvPr/>
        </p:nvSpPr>
        <p:spPr>
          <a:xfrm>
            <a:off x="4827730" y="2754781"/>
            <a:ext cx="2444963" cy="946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en-US" altLang="zh-CN" sz="1865" dirty="0">
                <a:solidFill>
                  <a:prstClr val="black"/>
                </a:solidFill>
              </a:rPr>
              <a:t>(</a:t>
            </a:r>
            <a:r>
              <a:rPr lang="zh-CN" altLang="en-US" sz="1865" dirty="0">
                <a:solidFill>
                  <a:prstClr val="black"/>
                </a:solidFill>
              </a:rPr>
              <a:t>运行</a:t>
            </a:r>
            <a:r>
              <a:rPr lang="en-US" altLang="zh-CN" sz="1865" dirty="0">
                <a:solidFill>
                  <a:prstClr val="black"/>
                </a:solidFill>
              </a:rPr>
              <a:t>)</a:t>
            </a:r>
            <a:r>
              <a:rPr lang="zh-CN" altLang="en-US" sz="1865" dirty="0">
                <a:solidFill>
                  <a:prstClr val="black"/>
                </a:solidFill>
              </a:rPr>
              <a:t>整个训练样本的方差</a:t>
            </a:r>
          </a:p>
        </p:txBody>
      </p:sp>
      <p:sp>
        <p:nvSpPr>
          <p:cNvPr id="22" name="Google Shape;953;p84"/>
          <p:cNvSpPr txBox="1"/>
          <p:nvPr/>
        </p:nvSpPr>
        <p:spPr>
          <a:xfrm>
            <a:off x="168897" y="4045115"/>
            <a:ext cx="3613883" cy="13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en" altLang="zh-CN" sz="2100" dirty="0" err="1">
                <a:solidFill>
                  <a:srgbClr val="6AA84F"/>
                </a:solidFill>
              </a:rPr>
              <a:t>batchnorm</a:t>
            </a:r>
            <a:r>
              <a:rPr lang="en" altLang="zh-CN" sz="2100" dirty="0">
                <a:solidFill>
                  <a:srgbClr val="6AA84F"/>
                </a:solidFill>
              </a:rPr>
              <a:t> </a:t>
            </a:r>
            <a:r>
              <a:rPr lang="zh-CN" altLang="en" sz="2100" dirty="0">
                <a:solidFill>
                  <a:srgbClr val="6AA84F"/>
                </a:solidFill>
              </a:rPr>
              <a:t>在</a:t>
            </a:r>
            <a:r>
              <a:rPr lang="zh-CN" altLang="en-US" sz="2100" dirty="0">
                <a:solidFill>
                  <a:srgbClr val="6AA84F"/>
                </a:solidFill>
              </a:rPr>
              <a:t>测试过程中是一个线性操作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可以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与前一层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fully-connected or conv layer</a:t>
            </a: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混合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144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ConvNets</a:t>
            </a:r>
            <a:r>
              <a:rPr lang="zh-CN" altLang="en-US" dirty="0"/>
              <a:t>的批归一化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982;p86"/>
          <p:cNvSpPr txBox="1"/>
          <p:nvPr/>
        </p:nvSpPr>
        <p:spPr>
          <a:xfrm>
            <a:off x="450432" y="2891238"/>
            <a:ext cx="3703436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 × D</a:t>
            </a:r>
            <a:endParaRPr kumimoji="0" sz="29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1 × D</a:t>
            </a:r>
            <a:endParaRPr kumimoji="0" sz="29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</a:t>
            </a: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,β: 1 × D</a:t>
            </a:r>
            <a:endParaRPr kumimoji="0" sz="29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kumimoji="0" lang="en" sz="29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</a:t>
            </a:r>
            <a:r>
              <a:rPr kumimoji="0" lang="en" sz="29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(x-𝞵)/𝝈+β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983;p86"/>
          <p:cNvSpPr txBox="1"/>
          <p:nvPr/>
        </p:nvSpPr>
        <p:spPr>
          <a:xfrm>
            <a:off x="4900323" y="2891238"/>
            <a:ext cx="3751123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N×C×H×W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1×C×1×1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ɣ,β: 1×C×1×1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ɣ(x-𝞵)/𝝈+β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" name="Google Shape;984;p86"/>
          <p:cNvCxnSpPr/>
          <p:nvPr/>
        </p:nvCxnSpPr>
        <p:spPr>
          <a:xfrm>
            <a:off x="1784960" y="3453217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85;p86"/>
          <p:cNvSpPr txBox="1"/>
          <p:nvPr/>
        </p:nvSpPr>
        <p:spPr>
          <a:xfrm>
            <a:off x="125117" y="3432372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986;p86"/>
          <p:cNvCxnSpPr/>
          <p:nvPr/>
        </p:nvCxnSpPr>
        <p:spPr>
          <a:xfrm>
            <a:off x="6241224" y="3453217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987;p86"/>
          <p:cNvCxnSpPr/>
          <p:nvPr/>
        </p:nvCxnSpPr>
        <p:spPr>
          <a:xfrm>
            <a:off x="7160934" y="3453217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988;p86"/>
          <p:cNvCxnSpPr/>
          <p:nvPr/>
        </p:nvCxnSpPr>
        <p:spPr>
          <a:xfrm>
            <a:off x="7621914" y="3432372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989;p86"/>
          <p:cNvSpPr txBox="1"/>
          <p:nvPr/>
        </p:nvSpPr>
        <p:spPr>
          <a:xfrm>
            <a:off x="4522971" y="3453216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990;p86"/>
          <p:cNvSpPr txBox="1"/>
          <p:nvPr/>
        </p:nvSpPr>
        <p:spPr>
          <a:xfrm>
            <a:off x="450432" y="1807748"/>
            <a:ext cx="3211264" cy="81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fully-connected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</a:t>
            </a:r>
            <a:r>
              <a:rPr lang="zh-CN" altLang="en-US" sz="2000" dirty="0"/>
              <a:t>批归一化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991;p86"/>
          <p:cNvSpPr txBox="1"/>
          <p:nvPr/>
        </p:nvSpPr>
        <p:spPr>
          <a:xfrm>
            <a:off x="4730480" y="1702897"/>
            <a:ext cx="4090808" cy="101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kumimoji="0" lang="e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Convolutional</a:t>
            </a:r>
            <a:r>
              <a:rPr lang="zh-CN" altLang="en-US" sz="2100" dirty="0">
                <a:solidFill>
                  <a:prstClr val="black"/>
                </a:solidFill>
              </a:rPr>
              <a:t>网络的批归一化</a:t>
            </a:r>
            <a:endParaRPr kumimoji="0" sz="21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空域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BatchNorm2D)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59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99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8482" y="3937332"/>
            <a:ext cx="2875801" cy="94273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1000;p87"/>
          <p:cNvSpPr/>
          <p:nvPr/>
        </p:nvSpPr>
        <p:spPr>
          <a:xfrm>
            <a:off x="755728" y="1991825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01;p87"/>
          <p:cNvSpPr/>
          <p:nvPr/>
        </p:nvSpPr>
        <p:spPr>
          <a:xfrm>
            <a:off x="755728" y="2528995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1002;p87"/>
          <p:cNvCxnSpPr/>
          <p:nvPr/>
        </p:nvCxnSpPr>
        <p:spPr>
          <a:xfrm>
            <a:off x="1529676" y="2328637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003;p87"/>
          <p:cNvSpPr/>
          <p:nvPr/>
        </p:nvSpPr>
        <p:spPr>
          <a:xfrm>
            <a:off x="755728" y="30316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1004;p87"/>
          <p:cNvCxnSpPr/>
          <p:nvPr/>
        </p:nvCxnSpPr>
        <p:spPr>
          <a:xfrm>
            <a:off x="1529676" y="1620822"/>
            <a:ext cx="0" cy="3710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05;p87"/>
          <p:cNvCxnSpPr/>
          <p:nvPr/>
        </p:nvCxnSpPr>
        <p:spPr>
          <a:xfrm>
            <a:off x="1529676" y="2861898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06;p87"/>
          <p:cNvSpPr/>
          <p:nvPr/>
        </p:nvSpPr>
        <p:spPr>
          <a:xfrm>
            <a:off x="755728" y="36138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007;p87"/>
          <p:cNvSpPr/>
          <p:nvPr/>
        </p:nvSpPr>
        <p:spPr>
          <a:xfrm>
            <a:off x="755728" y="4150972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1008;p87"/>
          <p:cNvCxnSpPr/>
          <p:nvPr/>
        </p:nvCxnSpPr>
        <p:spPr>
          <a:xfrm>
            <a:off x="1529676" y="3950614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009;p87"/>
          <p:cNvCxnSpPr/>
          <p:nvPr/>
        </p:nvCxnSpPr>
        <p:spPr>
          <a:xfrm>
            <a:off x="1529676" y="3386054"/>
            <a:ext cx="0" cy="230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010;p87"/>
          <p:cNvCxnSpPr/>
          <p:nvPr/>
        </p:nvCxnSpPr>
        <p:spPr>
          <a:xfrm>
            <a:off x="1529676" y="4483875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11;p87"/>
          <p:cNvSpPr/>
          <p:nvPr/>
        </p:nvSpPr>
        <p:spPr>
          <a:xfrm>
            <a:off x="755728" y="4653580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Google Shape;1012;p87"/>
          <p:cNvCxnSpPr/>
          <p:nvPr/>
        </p:nvCxnSpPr>
        <p:spPr>
          <a:xfrm>
            <a:off x="1529676" y="4990392"/>
            <a:ext cx="0" cy="2381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14;p87"/>
          <p:cNvSpPr txBox="1"/>
          <p:nvPr/>
        </p:nvSpPr>
        <p:spPr>
          <a:xfrm>
            <a:off x="3205940" y="1891676"/>
            <a:ext cx="5208143" cy="175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通常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插在全连接层或卷积层之后，非线性层之前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Google Shape;1015;p87"/>
          <p:cNvCxnSpPr/>
          <p:nvPr/>
        </p:nvCxnSpPr>
        <p:spPr>
          <a:xfrm rot="10800000">
            <a:off x="2531315" y="2697166"/>
            <a:ext cx="43698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1016;p87"/>
          <p:cNvCxnSpPr/>
          <p:nvPr/>
        </p:nvCxnSpPr>
        <p:spPr>
          <a:xfrm flipH="1">
            <a:off x="2476454" y="2897489"/>
            <a:ext cx="519165" cy="13475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0" y="5390359"/>
            <a:ext cx="2409584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</p:spTree>
    <p:extLst>
      <p:ext uri="{BB962C8B-B14F-4D97-AF65-F5344CB8AC3E}">
        <p14:creationId xmlns:p14="http://schemas.microsoft.com/office/powerpoint/2010/main" val="874326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000;p87"/>
          <p:cNvSpPr/>
          <p:nvPr/>
        </p:nvSpPr>
        <p:spPr>
          <a:xfrm>
            <a:off x="755728" y="1991825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01;p87"/>
          <p:cNvSpPr/>
          <p:nvPr/>
        </p:nvSpPr>
        <p:spPr>
          <a:xfrm>
            <a:off x="755728" y="2528995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1002;p87"/>
          <p:cNvCxnSpPr/>
          <p:nvPr/>
        </p:nvCxnSpPr>
        <p:spPr>
          <a:xfrm>
            <a:off x="1529676" y="2328637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003;p87"/>
          <p:cNvSpPr/>
          <p:nvPr/>
        </p:nvSpPr>
        <p:spPr>
          <a:xfrm>
            <a:off x="755728" y="30316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1004;p87"/>
          <p:cNvCxnSpPr/>
          <p:nvPr/>
        </p:nvCxnSpPr>
        <p:spPr>
          <a:xfrm>
            <a:off x="1529676" y="1620822"/>
            <a:ext cx="0" cy="3710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05;p87"/>
          <p:cNvCxnSpPr/>
          <p:nvPr/>
        </p:nvCxnSpPr>
        <p:spPr>
          <a:xfrm>
            <a:off x="1529676" y="2861898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06;p87"/>
          <p:cNvSpPr/>
          <p:nvPr/>
        </p:nvSpPr>
        <p:spPr>
          <a:xfrm>
            <a:off x="755728" y="36138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007;p87"/>
          <p:cNvSpPr/>
          <p:nvPr/>
        </p:nvSpPr>
        <p:spPr>
          <a:xfrm>
            <a:off x="755728" y="4150972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1008;p87"/>
          <p:cNvCxnSpPr/>
          <p:nvPr/>
        </p:nvCxnSpPr>
        <p:spPr>
          <a:xfrm>
            <a:off x="1529676" y="3950614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009;p87"/>
          <p:cNvCxnSpPr/>
          <p:nvPr/>
        </p:nvCxnSpPr>
        <p:spPr>
          <a:xfrm>
            <a:off x="1529676" y="3386054"/>
            <a:ext cx="0" cy="230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010;p87"/>
          <p:cNvCxnSpPr/>
          <p:nvPr/>
        </p:nvCxnSpPr>
        <p:spPr>
          <a:xfrm>
            <a:off x="1529676" y="4483875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11;p87"/>
          <p:cNvSpPr/>
          <p:nvPr/>
        </p:nvSpPr>
        <p:spPr>
          <a:xfrm>
            <a:off x="755728" y="4653580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Google Shape;1012;p87"/>
          <p:cNvCxnSpPr/>
          <p:nvPr/>
        </p:nvCxnSpPr>
        <p:spPr>
          <a:xfrm>
            <a:off x="1529676" y="4990392"/>
            <a:ext cx="0" cy="2381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038;p88"/>
          <p:cNvSpPr txBox="1"/>
          <p:nvPr/>
        </p:nvSpPr>
        <p:spPr>
          <a:xfrm>
            <a:off x="2375187" y="1722990"/>
            <a:ext cx="6635018" cy="17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Tx/>
              <a:buChar char="-"/>
              <a:tabLst/>
              <a:defRPr/>
            </a:pPr>
            <a:r>
              <a:rPr lang="zh-CN" altLang="en-US" dirty="0">
                <a:solidFill>
                  <a:srgbClr val="38761D"/>
                </a:solidFill>
                <a:latin typeface="Calibri" panose="020F0502020204030204"/>
              </a:rPr>
              <a:t>使得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深度网络更容易训练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Tx/>
              <a:buChar char="-"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允许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高的学习速率，快速收敛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Tx/>
              <a:buChar char="-"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初始化更鲁棒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Tx/>
              <a:buChar char="-"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于训练过程中的正则化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FontTx/>
              <a:buChar char="-"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过程中没有开销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与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融为一体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16" y="3288963"/>
            <a:ext cx="3750172" cy="21422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13207" y="529273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训练迭代次数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40793" y="4158509"/>
            <a:ext cx="8987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精确率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390359"/>
            <a:ext cx="2409584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</p:spTree>
    <p:extLst>
      <p:ext uri="{BB962C8B-B14F-4D97-AF65-F5344CB8AC3E}">
        <p14:creationId xmlns:p14="http://schemas.microsoft.com/office/powerpoint/2010/main" val="2876215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批归一化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000;p87"/>
          <p:cNvSpPr/>
          <p:nvPr/>
        </p:nvSpPr>
        <p:spPr>
          <a:xfrm>
            <a:off x="755728" y="1991825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01;p87"/>
          <p:cNvSpPr/>
          <p:nvPr/>
        </p:nvSpPr>
        <p:spPr>
          <a:xfrm>
            <a:off x="755728" y="2528995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1002;p87"/>
          <p:cNvCxnSpPr/>
          <p:nvPr/>
        </p:nvCxnSpPr>
        <p:spPr>
          <a:xfrm>
            <a:off x="1529676" y="2328637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003;p87"/>
          <p:cNvSpPr/>
          <p:nvPr/>
        </p:nvSpPr>
        <p:spPr>
          <a:xfrm>
            <a:off x="755728" y="30316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1004;p87"/>
          <p:cNvCxnSpPr/>
          <p:nvPr/>
        </p:nvCxnSpPr>
        <p:spPr>
          <a:xfrm>
            <a:off x="1529676" y="1620822"/>
            <a:ext cx="0" cy="3710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05;p87"/>
          <p:cNvCxnSpPr/>
          <p:nvPr/>
        </p:nvCxnSpPr>
        <p:spPr>
          <a:xfrm>
            <a:off x="1529676" y="2861898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06;p87"/>
          <p:cNvSpPr/>
          <p:nvPr/>
        </p:nvSpPr>
        <p:spPr>
          <a:xfrm>
            <a:off x="755728" y="3613802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007;p87"/>
          <p:cNvSpPr/>
          <p:nvPr/>
        </p:nvSpPr>
        <p:spPr>
          <a:xfrm>
            <a:off x="755728" y="4150972"/>
            <a:ext cx="1547897" cy="33681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1008;p87"/>
          <p:cNvCxnSpPr/>
          <p:nvPr/>
        </p:nvCxnSpPr>
        <p:spPr>
          <a:xfrm>
            <a:off x="1529676" y="3950614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009;p87"/>
          <p:cNvCxnSpPr/>
          <p:nvPr/>
        </p:nvCxnSpPr>
        <p:spPr>
          <a:xfrm>
            <a:off x="1529676" y="3386054"/>
            <a:ext cx="0" cy="2306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010;p87"/>
          <p:cNvCxnSpPr/>
          <p:nvPr/>
        </p:nvCxnSpPr>
        <p:spPr>
          <a:xfrm>
            <a:off x="1529676" y="4483875"/>
            <a:ext cx="0" cy="1820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11;p87"/>
          <p:cNvSpPr/>
          <p:nvPr/>
        </p:nvSpPr>
        <p:spPr>
          <a:xfrm>
            <a:off x="755728" y="4653580"/>
            <a:ext cx="1547897" cy="33681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Google Shape;1012;p87"/>
          <p:cNvCxnSpPr/>
          <p:nvPr/>
        </p:nvCxnSpPr>
        <p:spPr>
          <a:xfrm>
            <a:off x="1529676" y="4990392"/>
            <a:ext cx="0" cy="2381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038;p88"/>
          <p:cNvSpPr txBox="1"/>
          <p:nvPr/>
        </p:nvSpPr>
        <p:spPr>
          <a:xfrm>
            <a:off x="2375187" y="1722990"/>
            <a:ext cx="5508531" cy="244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57086" lvl="0" indent="-355511" defTabSz="685800">
              <a:buClr>
                <a:srgbClr val="38761D"/>
              </a:buClr>
              <a:buSzPts val="2000"/>
              <a:buFontTx/>
              <a:buChar char="-"/>
              <a:defRPr/>
            </a:pPr>
            <a:r>
              <a:rPr lang="zh-CN" altLang="en-US" dirty="0">
                <a:solidFill>
                  <a:srgbClr val="38761D"/>
                </a:solidFill>
              </a:rPr>
              <a:t>使得深度网络更容易训练</a:t>
            </a:r>
            <a:r>
              <a:rPr lang="en-US" altLang="zh-CN" dirty="0">
                <a:solidFill>
                  <a:srgbClr val="38761D"/>
                </a:solidFill>
              </a:rPr>
              <a:t>!</a:t>
            </a:r>
            <a:endParaRPr lang="zh-CN" altLang="en-US" dirty="0">
              <a:solidFill>
                <a:srgbClr val="38761D"/>
              </a:solidFill>
            </a:endParaRPr>
          </a:p>
          <a:p>
            <a:pPr marL="457086" lvl="0" indent="-355511" defTabSz="685800">
              <a:buClr>
                <a:srgbClr val="38761D"/>
              </a:buClr>
              <a:buSzPts val="2000"/>
              <a:buFontTx/>
              <a:buChar char="-"/>
              <a:defRPr/>
            </a:pPr>
            <a:r>
              <a:rPr lang="zh-CN" altLang="en-US" dirty="0">
                <a:solidFill>
                  <a:srgbClr val="38761D"/>
                </a:solidFill>
              </a:rPr>
              <a:t>允许高的学习速率，快速收敛</a:t>
            </a:r>
          </a:p>
          <a:p>
            <a:pPr marL="457086" lvl="0" indent="-355511" defTabSz="685800">
              <a:buClr>
                <a:srgbClr val="38761D"/>
              </a:buClr>
              <a:buSzPts val="2000"/>
              <a:buFontTx/>
              <a:buChar char="-"/>
              <a:defRPr/>
            </a:pPr>
            <a:r>
              <a:rPr lang="zh-CN" altLang="en-US" dirty="0">
                <a:solidFill>
                  <a:srgbClr val="38761D"/>
                </a:solidFill>
              </a:rPr>
              <a:t>网络初始化更鲁棒</a:t>
            </a:r>
          </a:p>
          <a:p>
            <a:pPr marL="457086" lvl="0" indent="-355511" defTabSz="685800">
              <a:buClr>
                <a:srgbClr val="38761D"/>
              </a:buClr>
              <a:buSzPts val="2000"/>
              <a:buFontTx/>
              <a:buChar char="-"/>
              <a:defRPr/>
            </a:pPr>
            <a:r>
              <a:rPr lang="zh-CN" altLang="en-US" dirty="0">
                <a:solidFill>
                  <a:srgbClr val="38761D"/>
                </a:solidFill>
              </a:rPr>
              <a:t>类似于训练过程中的正则化</a:t>
            </a:r>
          </a:p>
          <a:p>
            <a:pPr marL="457086" lvl="0" indent="-355511" defTabSz="685800">
              <a:buClr>
                <a:srgbClr val="38761D"/>
              </a:buClr>
              <a:buSzPts val="2000"/>
              <a:buFontTx/>
              <a:buChar char="-"/>
              <a:defRPr/>
            </a:pPr>
            <a:r>
              <a:rPr lang="zh-CN" altLang="en-US" dirty="0">
                <a:solidFill>
                  <a:srgbClr val="38761D"/>
                </a:solidFill>
              </a:rPr>
              <a:t>测试过程中没有开销</a:t>
            </a:r>
            <a:r>
              <a:rPr lang="en-US" altLang="zh-CN" dirty="0">
                <a:solidFill>
                  <a:srgbClr val="38761D"/>
                </a:solidFill>
              </a:rPr>
              <a:t>: </a:t>
            </a:r>
            <a:r>
              <a:rPr lang="zh-CN" altLang="en-US" dirty="0">
                <a:solidFill>
                  <a:srgbClr val="38761D"/>
                </a:solidFill>
              </a:rPr>
              <a:t>与 </a:t>
            </a:r>
            <a:r>
              <a:rPr lang="en" altLang="zh-CN" dirty="0">
                <a:solidFill>
                  <a:srgbClr val="38761D"/>
                </a:solidFill>
              </a:rPr>
              <a:t>conv </a:t>
            </a:r>
            <a:r>
              <a:rPr lang="zh-CN" altLang="en-US" dirty="0">
                <a:solidFill>
                  <a:srgbClr val="38761D"/>
                </a:solidFill>
              </a:rPr>
              <a:t>融为一体</a:t>
            </a:r>
            <a:r>
              <a:rPr lang="en-US" altLang="zh-CN" dirty="0">
                <a:solidFill>
                  <a:srgbClr val="38761D"/>
                </a:solidFill>
              </a:rPr>
              <a:t>!</a:t>
            </a:r>
            <a:endParaRPr lang="zh-CN" altLang="en-US" dirty="0">
              <a:solidFill>
                <a:srgbClr val="38761D"/>
              </a:solidFill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没有易于理解的理论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55511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Tx/>
              <a:buChar char="-"/>
              <a:tabLst/>
              <a:defRPr/>
            </a:pPr>
            <a:r>
              <a:rPr lang="zh-CN" altLang="en-US" dirty="0">
                <a:solidFill>
                  <a:srgbClr val="CC0000"/>
                </a:solidFill>
                <a:latin typeface="Calibri" panose="020F0502020204030204"/>
              </a:rPr>
              <a:t>训练和测试过程中操作不一样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是一个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bugs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操作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390359"/>
            <a:ext cx="2409584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Ioffe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“Batch normalization: Accelerating deep network training by reducing internal covariate shift”, ICML 2015</a:t>
            </a:r>
          </a:p>
        </p:txBody>
      </p:sp>
    </p:spTree>
    <p:extLst>
      <p:ext uri="{BB962C8B-B14F-4D97-AF65-F5344CB8AC3E}">
        <p14:creationId xmlns:p14="http://schemas.microsoft.com/office/powerpoint/2010/main" val="823124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层归一化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045;p89"/>
          <p:cNvSpPr txBox="1"/>
          <p:nvPr/>
        </p:nvSpPr>
        <p:spPr>
          <a:xfrm>
            <a:off x="450432" y="2735076"/>
            <a:ext cx="3703436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 × D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1 × D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ɣ,β: 1 × D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ɣ(x-𝞵)/𝝈+β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046;p89"/>
          <p:cNvSpPr txBox="1"/>
          <p:nvPr/>
        </p:nvSpPr>
        <p:spPr>
          <a:xfrm>
            <a:off x="4900323" y="2735076"/>
            <a:ext cx="3751123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 × D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N × 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ɣ,β: 1 × D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ɣ(x-𝞵)/𝝈+β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" name="Google Shape;1047;p89"/>
          <p:cNvCxnSpPr/>
          <p:nvPr/>
        </p:nvCxnSpPr>
        <p:spPr>
          <a:xfrm>
            <a:off x="1784960" y="3297055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048;p89"/>
          <p:cNvSpPr txBox="1"/>
          <p:nvPr/>
        </p:nvSpPr>
        <p:spPr>
          <a:xfrm>
            <a:off x="125117" y="3276210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1049;p89"/>
          <p:cNvCxnSpPr/>
          <p:nvPr/>
        </p:nvCxnSpPr>
        <p:spPr>
          <a:xfrm>
            <a:off x="7160934" y="3297055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050;p89"/>
          <p:cNvSpPr txBox="1"/>
          <p:nvPr/>
        </p:nvSpPr>
        <p:spPr>
          <a:xfrm>
            <a:off x="4522971" y="3297054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051;p89"/>
          <p:cNvSpPr txBox="1"/>
          <p:nvPr/>
        </p:nvSpPr>
        <p:spPr>
          <a:xfrm>
            <a:off x="4572001" y="1320619"/>
            <a:ext cx="4213271" cy="145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en" altLang="zh-CN" sz="2100" b="1" dirty="0">
                <a:solidFill>
                  <a:prstClr val="black"/>
                </a:solidFill>
              </a:rPr>
              <a:t>fully-connected</a:t>
            </a:r>
            <a:r>
              <a:rPr lang="en" altLang="zh-CN" sz="2100" dirty="0">
                <a:solidFill>
                  <a:prstClr val="black"/>
                </a:solidFill>
              </a:rPr>
              <a:t> </a:t>
            </a:r>
            <a:r>
              <a:rPr lang="zh-CN" altLang="en-US" sz="2100" dirty="0">
                <a:solidFill>
                  <a:prstClr val="black"/>
                </a:solidFill>
              </a:rPr>
              <a:t>网络的</a:t>
            </a:r>
            <a:r>
              <a:rPr kumimoji="0" lang="zh-CN" altLang="e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和测试过程相同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RNNs, Transformers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中使用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052;p89"/>
          <p:cNvSpPr txBox="1"/>
          <p:nvPr/>
        </p:nvSpPr>
        <p:spPr>
          <a:xfrm>
            <a:off x="450432" y="1901029"/>
            <a:ext cx="3217496" cy="77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en" altLang="zh-CN" sz="2100" b="1" dirty="0">
                <a:solidFill>
                  <a:prstClr val="black"/>
                </a:solidFill>
              </a:rPr>
              <a:t>fully-connected</a:t>
            </a:r>
            <a:r>
              <a:rPr lang="en" altLang="zh-CN" sz="2100" dirty="0">
                <a:solidFill>
                  <a:prstClr val="black"/>
                </a:solidFill>
              </a:rPr>
              <a:t> </a:t>
            </a:r>
            <a:r>
              <a:rPr lang="zh-CN" altLang="en-US" sz="2100" dirty="0">
                <a:solidFill>
                  <a:prstClr val="black"/>
                </a:solidFill>
              </a:rPr>
              <a:t>网络的</a:t>
            </a:r>
            <a:r>
              <a:rPr lang="zh-CN" altLang="en-US" sz="2000" b="1" dirty="0"/>
              <a:t>批归一化</a:t>
            </a:r>
            <a:endParaRPr lang="zh-CN" altLang="en-US" sz="2100" b="1" dirty="0">
              <a:solidFill>
                <a:prstClr val="black"/>
              </a:solidFill>
            </a:endParaRPr>
          </a:p>
        </p:txBody>
      </p:sp>
      <p:sp>
        <p:nvSpPr>
          <p:cNvPr id="12" name="Google Shape;1053;p89"/>
          <p:cNvSpPr/>
          <p:nvPr/>
        </p:nvSpPr>
        <p:spPr>
          <a:xfrm>
            <a:off x="4522972" y="3276210"/>
            <a:ext cx="2794372" cy="980444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054;p89"/>
          <p:cNvSpPr/>
          <p:nvPr/>
        </p:nvSpPr>
        <p:spPr>
          <a:xfrm>
            <a:off x="125118" y="3276210"/>
            <a:ext cx="2794372" cy="980444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055;p89"/>
          <p:cNvSpPr txBox="1"/>
          <p:nvPr/>
        </p:nvSpPr>
        <p:spPr>
          <a:xfrm>
            <a:off x="-12247" y="5376183"/>
            <a:ext cx="3771901" cy="24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Ba, 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Kiros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Hinton, “Layer Normalization”, 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2016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06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卷积网络的组成成分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7" y="4009019"/>
            <a:ext cx="1379507" cy="1555274"/>
          </a:xfrm>
          <a:prstGeom prst="rect">
            <a:avLst/>
          </a:prstGeom>
        </p:spPr>
      </p:pic>
      <p:pic>
        <p:nvPicPr>
          <p:cNvPr id="12" name="Google Shape;11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906" y="4054862"/>
            <a:ext cx="1802664" cy="1423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443927" y="3553621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卷积层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9334" y="3546016"/>
            <a:ext cx="17437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979" y="2269919"/>
            <a:ext cx="2248728" cy="10191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93297" y="1721176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全连接层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oogle Shape;5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407" y="2142499"/>
            <a:ext cx="1446995" cy="119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5253111" y="1718146"/>
            <a:ext cx="2302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</a:t>
            </a:r>
          </a:p>
        </p:txBody>
      </p:sp>
      <p:pic>
        <p:nvPicPr>
          <p:cNvPr id="19" name="Google Shape;861;p80"/>
          <p:cNvPicPr preferRelativeResize="0"/>
          <p:nvPr/>
        </p:nvPicPr>
        <p:blipFill rotWithShape="1">
          <a:blip r:embed="rId6">
            <a:alphaModFix/>
          </a:blip>
          <a:srcRect t="58386" r="31776" b="12523"/>
          <a:stretch/>
        </p:blipFill>
        <p:spPr>
          <a:xfrm>
            <a:off x="6154283" y="4267840"/>
            <a:ext cx="2248728" cy="10232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6389528" y="3546016"/>
            <a:ext cx="172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5552" y="3491599"/>
            <a:ext cx="5339798" cy="215573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35385" y="1698780"/>
            <a:ext cx="2939037" cy="177645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8374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实例归一化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072;p90"/>
          <p:cNvSpPr txBox="1"/>
          <p:nvPr/>
        </p:nvSpPr>
        <p:spPr>
          <a:xfrm>
            <a:off x="12247" y="5376182"/>
            <a:ext cx="8021411" cy="25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Ulyanov et al, Improved Texture Networks: Maximizing Quality and Diversity in Feed-forward Stylization and Texture Synthesis, CVPR 2017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060;p90"/>
          <p:cNvSpPr/>
          <p:nvPr/>
        </p:nvSpPr>
        <p:spPr>
          <a:xfrm>
            <a:off x="4522972" y="2819379"/>
            <a:ext cx="3500988" cy="1411733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061;p90"/>
          <p:cNvSpPr/>
          <p:nvPr/>
        </p:nvSpPr>
        <p:spPr>
          <a:xfrm>
            <a:off x="125117" y="2819379"/>
            <a:ext cx="3403214" cy="1411733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64;p90"/>
          <p:cNvSpPr txBox="1"/>
          <p:nvPr/>
        </p:nvSpPr>
        <p:spPr>
          <a:xfrm>
            <a:off x="450432" y="2722830"/>
            <a:ext cx="3703436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N×C×H×W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1×C×1×1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ɣ,β: 1×C×1×1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ɣ(x-𝞵)/𝝈+β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1065;p90"/>
          <p:cNvSpPr txBox="1"/>
          <p:nvPr/>
        </p:nvSpPr>
        <p:spPr>
          <a:xfrm>
            <a:off x="4900323" y="2722830"/>
            <a:ext cx="3751123" cy="246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x: N×C×H×W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𝞵,𝝈: N×C×1×1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ɣ,β: 1×C×1×1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 = ɣ(x-𝞵)/𝝈+β</a:t>
            </a:r>
            <a:endParaRPr kumimoji="0" sz="29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" name="Google Shape;1066;p90"/>
          <p:cNvCxnSpPr/>
          <p:nvPr/>
        </p:nvCxnSpPr>
        <p:spPr>
          <a:xfrm>
            <a:off x="1784960" y="3284809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67;p90"/>
          <p:cNvSpPr txBox="1"/>
          <p:nvPr/>
        </p:nvSpPr>
        <p:spPr>
          <a:xfrm>
            <a:off x="125117" y="3263964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Google Shape;1068;p90"/>
          <p:cNvCxnSpPr/>
          <p:nvPr/>
        </p:nvCxnSpPr>
        <p:spPr>
          <a:xfrm>
            <a:off x="7160934" y="3284809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69;p90"/>
          <p:cNvSpPr txBox="1"/>
          <p:nvPr/>
        </p:nvSpPr>
        <p:spPr>
          <a:xfrm>
            <a:off x="4522971" y="3284808"/>
            <a:ext cx="141803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070;p90"/>
          <p:cNvSpPr txBox="1"/>
          <p:nvPr/>
        </p:nvSpPr>
        <p:spPr>
          <a:xfrm>
            <a:off x="4655692" y="1606221"/>
            <a:ext cx="3368268" cy="98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convolutional</a:t>
            </a:r>
            <a:r>
              <a:rPr lang="zh-CN" altLang="en-US" sz="2100" dirty="0">
                <a:solidFill>
                  <a:prstClr val="black"/>
                </a:solidFill>
              </a:rPr>
              <a:t>网络的</a:t>
            </a:r>
            <a:r>
              <a:rPr lang="zh-CN" altLang="en" sz="2100" b="1" dirty="0">
                <a:solidFill>
                  <a:prstClr val="black"/>
                </a:solidFill>
                <a:latin typeface="Calibri" panose="020F0502020204030204"/>
              </a:rPr>
              <a:t>实例</a:t>
            </a:r>
            <a:r>
              <a:rPr kumimoji="0" lang="zh-CN" altLang="en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归一化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训练和测试过程相同</a:t>
            </a:r>
            <a:r>
              <a:rPr lang="en-US" altLang="zh-CN" sz="2100" dirty="0">
                <a:solidFill>
                  <a:prstClr val="black"/>
                </a:solidFill>
              </a:rPr>
              <a:t>!</a:t>
            </a:r>
            <a:endParaRPr lang="zh-CN" altLang="en-US" sz="2100" dirty="0">
              <a:solidFill>
                <a:prstClr val="black"/>
              </a:solidFill>
            </a:endParaRPr>
          </a:p>
        </p:txBody>
      </p:sp>
      <p:sp>
        <p:nvSpPr>
          <p:cNvPr id="14" name="Google Shape;1071;p90"/>
          <p:cNvSpPr txBox="1"/>
          <p:nvPr/>
        </p:nvSpPr>
        <p:spPr>
          <a:xfrm>
            <a:off x="353383" y="1865003"/>
            <a:ext cx="2946683" cy="78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en" altLang="zh-CN" sz="2100" dirty="0">
                <a:solidFill>
                  <a:prstClr val="black"/>
                </a:solidFill>
              </a:rPr>
              <a:t>convolutional</a:t>
            </a:r>
            <a:r>
              <a:rPr lang="zh-CN" altLang="en-US" sz="2100" dirty="0">
                <a:solidFill>
                  <a:prstClr val="black"/>
                </a:solidFill>
              </a:rPr>
              <a:t>网络的</a:t>
            </a:r>
            <a:r>
              <a:rPr lang="zh-CN" altLang="en-US" sz="2000" dirty="0"/>
              <a:t>批归一化</a:t>
            </a:r>
            <a:endParaRPr lang="zh-CN" altLang="en-US" sz="2100" dirty="0">
              <a:solidFill>
                <a:prstClr val="black"/>
              </a:solidFill>
            </a:endParaRPr>
          </a:p>
        </p:txBody>
      </p:sp>
      <p:cxnSp>
        <p:nvCxnSpPr>
          <p:cNvPr id="15" name="Google Shape;1073;p90"/>
          <p:cNvCxnSpPr/>
          <p:nvPr/>
        </p:nvCxnSpPr>
        <p:spPr>
          <a:xfrm>
            <a:off x="2704695" y="3284809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074;p90"/>
          <p:cNvCxnSpPr/>
          <p:nvPr/>
        </p:nvCxnSpPr>
        <p:spPr>
          <a:xfrm>
            <a:off x="3165650" y="3284809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075;p90"/>
          <p:cNvCxnSpPr/>
          <p:nvPr/>
        </p:nvCxnSpPr>
        <p:spPr>
          <a:xfrm>
            <a:off x="7621889" y="3284809"/>
            <a:ext cx="0" cy="41719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73343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归一化层的比较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081;p91"/>
          <p:cNvPicPr preferRelativeResize="0"/>
          <p:nvPr/>
        </p:nvPicPr>
        <p:blipFill rotWithShape="1">
          <a:blip r:embed="rId2">
            <a:alphaModFix/>
          </a:blip>
          <a:srcRect r="25573"/>
          <a:stretch/>
        </p:blipFill>
        <p:spPr>
          <a:xfrm>
            <a:off x="53069" y="2199378"/>
            <a:ext cx="6687771" cy="25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83;p91"/>
          <p:cNvSpPr txBox="1"/>
          <p:nvPr/>
        </p:nvSpPr>
        <p:spPr>
          <a:xfrm>
            <a:off x="0" y="5337532"/>
            <a:ext cx="2951390" cy="29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 and He, “Group Normalization”, ECCV 2018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149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组归一化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081;p91"/>
          <p:cNvPicPr preferRelativeResize="0"/>
          <p:nvPr/>
        </p:nvPicPr>
        <p:blipFill rotWithShape="1">
          <a:blip r:embed="rId2">
            <a:alphaModFix/>
          </a:blip>
          <a:srcRect l="-1" r="283"/>
          <a:stretch/>
        </p:blipFill>
        <p:spPr>
          <a:xfrm>
            <a:off x="53068" y="2199378"/>
            <a:ext cx="8960303" cy="25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83;p91"/>
          <p:cNvSpPr txBox="1"/>
          <p:nvPr/>
        </p:nvSpPr>
        <p:spPr>
          <a:xfrm>
            <a:off x="0" y="5337532"/>
            <a:ext cx="2951390" cy="29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 and He, “Group Normalization”, ECCV 2018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226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8.1.</a:t>
            </a:r>
            <a:r>
              <a:rPr lang="zh-CN" altLang="en-US" dirty="0"/>
              <a:t>卷积神经网络的组成</a:t>
            </a:r>
            <a:endParaRPr lang="en-US" altLang="zh-CN" dirty="0"/>
          </a:p>
          <a:p>
            <a:r>
              <a:rPr lang="en-US" altLang="zh-CN" dirty="0"/>
              <a:t>8.2.</a:t>
            </a:r>
            <a:r>
              <a:rPr lang="zh-CN" altLang="en-US" dirty="0"/>
              <a:t>卷积层</a:t>
            </a:r>
            <a:endParaRPr lang="en-US" dirty="0"/>
          </a:p>
          <a:p>
            <a:r>
              <a:rPr lang="en-US" altLang="zh-CN" dirty="0"/>
              <a:t>8.3.</a:t>
            </a:r>
            <a:r>
              <a:rPr lang="zh-CN" altLang="en-US" dirty="0"/>
              <a:t>池化与归一化</a:t>
            </a:r>
            <a:endParaRPr lang="en-US" altLang="zh-CN" dirty="0"/>
          </a:p>
          <a:p>
            <a:r>
              <a:rPr lang="en-US" altLang="zh-CN" dirty="0"/>
              <a:t>8.4.</a:t>
            </a:r>
            <a:r>
              <a:rPr lang="zh-CN" altLang="en-US" dirty="0"/>
              <a:t>卷积神经网络的训练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9922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10 -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778" y="1933014"/>
            <a:ext cx="7856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</a:rPr>
              <a:t>直接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设置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激活函数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数据预处理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权重初始化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正则化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训练过程中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学习速率计划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批次大小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超参数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训练后设置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模型集成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迁移学习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0927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5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849" y="2217193"/>
            <a:ext cx="7472303" cy="2572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3792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08174-1BC2-1A44-ABE8-32C91BD5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23B7C1-2EF1-1241-90C6-3E698573D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993F69-B8F8-3843-9F20-50477577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74" y="2209800"/>
            <a:ext cx="3781654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6F9C53-2144-1144-876E-7C092B17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3600"/>
            <a:ext cx="4000500" cy="30513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D60FDC-ECF6-974F-B6AF-A7FFF25AE201}"/>
              </a:ext>
            </a:extLst>
          </p:cNvPr>
          <p:cNvSpPr txBox="1"/>
          <p:nvPr/>
        </p:nvSpPr>
        <p:spPr>
          <a:xfrm>
            <a:off x="776056" y="13335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归一化之前：损失对权重矩阵变化敏感；难于优化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2F86D5-FE00-B14F-9ADC-6FFE4A04BDE1}"/>
              </a:ext>
            </a:extLst>
          </p:cNvPr>
          <p:cNvSpPr txBox="1"/>
          <p:nvPr/>
        </p:nvSpPr>
        <p:spPr>
          <a:xfrm>
            <a:off x="4972050" y="131108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归一化之后：对权重矩阵变化敏感程度降低；易于优化</a:t>
            </a:r>
          </a:p>
        </p:txBody>
      </p:sp>
    </p:spTree>
    <p:extLst>
      <p:ext uri="{BB962C8B-B14F-4D97-AF65-F5344CB8AC3E}">
        <p14:creationId xmlns:p14="http://schemas.microsoft.com/office/powerpoint/2010/main" val="27382862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权重初始化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11 -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97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76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559" y="3671339"/>
            <a:ext cx="8722529" cy="170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1" y="1927545"/>
            <a:ext cx="5424586" cy="16286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9;p72"/>
          <p:cNvSpPr txBox="1"/>
          <p:nvPr/>
        </p:nvSpPr>
        <p:spPr>
          <a:xfrm>
            <a:off x="2637764" y="1775180"/>
            <a:ext cx="2858555" cy="7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70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7" name="Google Shape;770;p72"/>
          <p:cNvSpPr txBox="1"/>
          <p:nvPr/>
        </p:nvSpPr>
        <p:spPr>
          <a:xfrm>
            <a:off x="5561902" y="1775180"/>
            <a:ext cx="3102392" cy="7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799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8" name="Google Shape;771;p72"/>
          <p:cNvSpPr txBox="1"/>
          <p:nvPr/>
        </p:nvSpPr>
        <p:spPr>
          <a:xfrm>
            <a:off x="5634157" y="1845325"/>
            <a:ext cx="3297941" cy="162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</a:rPr>
              <a:t>/sqrt(Din)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</a:rPr>
              <a:t>目的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" sz="2000" dirty="0">
                <a:solidFill>
                  <a:prstClr val="black"/>
                </a:solidFill>
                <a:latin typeface="Calibri" panose="020F0502020204030204"/>
              </a:rPr>
              <a:t>使得</a:t>
            </a:r>
            <a:r>
              <a:rPr lang="zh-CN" altLang="en-US" sz="2000" dirty="0">
                <a:solidFill>
                  <a:prstClr val="black"/>
                </a:solidFill>
                <a:latin typeface="Calibri" panose="020F0502020204030204"/>
              </a:rPr>
              <a:t>初始情况下每层的权重分布相当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!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773;p72"/>
          <p:cNvSpPr txBox="1"/>
          <p:nvPr/>
        </p:nvSpPr>
        <p:spPr>
          <a:xfrm>
            <a:off x="2875502" y="1845325"/>
            <a:ext cx="2191529" cy="7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“Xavier” </a:t>
            </a:r>
            <a:r>
              <a:rPr lang="zh-CN" altLang="en" sz="1700" dirty="0">
                <a:solidFill>
                  <a:srgbClr val="0000FF"/>
                </a:solidFill>
                <a:latin typeface="Calibri" panose="020F0502020204030204"/>
              </a:rPr>
              <a:t>初始化</a:t>
            </a:r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: </a:t>
            </a:r>
            <a:br>
              <a:rPr lang="en" sz="1700" dirty="0">
                <a:solidFill>
                  <a:srgbClr val="0000FF"/>
                </a:solidFill>
                <a:latin typeface="Calibri" panose="020F0502020204030204"/>
              </a:rPr>
            </a:br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std = 1/sqrt(Din)</a:t>
            </a:r>
            <a:endParaRPr sz="1700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10" name="Google Shape;772;p72"/>
          <p:cNvSpPr/>
          <p:nvPr/>
        </p:nvSpPr>
        <p:spPr>
          <a:xfrm>
            <a:off x="517090" y="2842029"/>
            <a:ext cx="4979303" cy="263332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Google Shape;774;p72"/>
          <p:cNvSpPr txBox="1"/>
          <p:nvPr/>
        </p:nvSpPr>
        <p:spPr>
          <a:xfrm>
            <a:off x="-1" y="5405465"/>
            <a:ext cx="6839419" cy="23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00" dirty="0" err="1">
                <a:solidFill>
                  <a:prstClr val="black"/>
                </a:solidFill>
                <a:latin typeface="Calibri" panose="020F0502020204030204"/>
              </a:rPr>
              <a:t>Glorot</a:t>
            </a:r>
            <a:r>
              <a:rPr lang="en" sz="1000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n" sz="1000" dirty="0" err="1">
                <a:solidFill>
                  <a:prstClr val="black"/>
                </a:solidFill>
                <a:latin typeface="Calibri" panose="020F0502020204030204"/>
              </a:rPr>
              <a:t>Bengio</a:t>
            </a:r>
            <a:r>
              <a:rPr lang="en" sz="1000" dirty="0">
                <a:solidFill>
                  <a:prstClr val="black"/>
                </a:solidFill>
                <a:latin typeface="Calibri" panose="020F0502020204030204"/>
              </a:rPr>
              <a:t>, “Understanding the difficulty of training deep feedforward neural networks”, AISTAT 2010</a:t>
            </a:r>
            <a:endParaRPr sz="1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07890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8B6D7B-447D-1A4C-99EF-CCFBAD069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F98CB2-F9DE-0F4B-B2E6-85567D9D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权重初始化</a:t>
            </a:r>
            <a:endParaRPr lang="en-US" dirty="0"/>
          </a:p>
        </p:txBody>
      </p:sp>
      <p:sp>
        <p:nvSpPr>
          <p:cNvPr id="6" name="Google Shape;773;p72">
            <a:extLst>
              <a:ext uri="{FF2B5EF4-FFF2-40B4-BE49-F238E27FC236}">
                <a16:creationId xmlns:a16="http://schemas.microsoft.com/office/drawing/2014/main" id="{C347ADDA-AC3A-E14A-9AE6-32F18FF6B5FF}"/>
              </a:ext>
            </a:extLst>
          </p:cNvPr>
          <p:cNvSpPr txBox="1"/>
          <p:nvPr/>
        </p:nvSpPr>
        <p:spPr>
          <a:xfrm>
            <a:off x="6781800" y="1524000"/>
            <a:ext cx="2191529" cy="7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“Xavier” </a:t>
            </a:r>
            <a:r>
              <a:rPr lang="zh-CN" altLang="en" sz="1700" dirty="0">
                <a:solidFill>
                  <a:srgbClr val="0000FF"/>
                </a:solidFill>
                <a:latin typeface="Calibri" panose="020F0502020204030204"/>
              </a:rPr>
              <a:t>初始化</a:t>
            </a:r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: </a:t>
            </a:r>
            <a:br>
              <a:rPr lang="en" sz="1700" dirty="0">
                <a:solidFill>
                  <a:srgbClr val="0000FF"/>
                </a:solidFill>
                <a:latin typeface="Calibri" panose="020F0502020204030204"/>
              </a:rPr>
            </a:br>
            <a:r>
              <a:rPr lang="en" sz="1700" dirty="0">
                <a:solidFill>
                  <a:srgbClr val="0000FF"/>
                </a:solidFill>
                <a:latin typeface="Calibri" panose="020F0502020204030204"/>
              </a:rPr>
              <a:t>std = 1/sqrt(Din)</a:t>
            </a:r>
            <a:endParaRPr sz="1700" dirty="0">
              <a:solidFill>
                <a:srgbClr val="0000FF"/>
              </a:solidFill>
              <a:latin typeface="Calibri" panose="020F050202020403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D02A50-CF1F-5842-9F84-338F3DC5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" y="2209800"/>
            <a:ext cx="9144000" cy="3342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ABF4AC-CC75-4B48-8817-44981CD4CA47}"/>
              </a:ext>
            </a:extLst>
          </p:cNvPr>
          <p:cNvSpPr txBox="1"/>
          <p:nvPr/>
        </p:nvSpPr>
        <p:spPr>
          <a:xfrm>
            <a:off x="628650" y="152400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输出方差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输入方差 推导</a:t>
            </a:r>
          </a:p>
        </p:txBody>
      </p:sp>
    </p:spTree>
    <p:extLst>
      <p:ext uri="{BB962C8B-B14F-4D97-AF65-F5344CB8AC3E}">
        <p14:creationId xmlns:p14="http://schemas.microsoft.com/office/powerpoint/2010/main" val="36134847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数据增强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Google Shape;1321;p91"/>
          <p:cNvCxnSpPr/>
          <p:nvPr/>
        </p:nvCxnSpPr>
        <p:spPr>
          <a:xfrm rot="-5400000" flipH="1">
            <a:off x="3676392" y="4050658"/>
            <a:ext cx="600" cy="1155299"/>
          </a:xfrm>
          <a:prstGeom prst="curvedConnector3">
            <a:avLst>
              <a:gd name="adj1" fmla="val 39688562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24;p91"/>
          <p:cNvSpPr txBox="1"/>
          <p:nvPr/>
        </p:nvSpPr>
        <p:spPr>
          <a:xfrm>
            <a:off x="2718874" y="4887333"/>
            <a:ext cx="203096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图像变换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oogle Shape;1323;p91"/>
          <p:cNvPicPr preferRelativeResize="0"/>
          <p:nvPr/>
        </p:nvPicPr>
        <p:blipFill rotWithShape="1">
          <a:blip r:embed="rId2">
            <a:alphaModFix/>
          </a:blip>
          <a:srcRect t="13186"/>
          <a:stretch/>
        </p:blipFill>
        <p:spPr>
          <a:xfrm flipH="1">
            <a:off x="3758750" y="3253571"/>
            <a:ext cx="991092" cy="1374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90;p90"/>
          <p:cNvSpPr/>
          <p:nvPr/>
        </p:nvSpPr>
        <p:spPr>
          <a:xfrm>
            <a:off x="303498" y="3549827"/>
            <a:ext cx="1068922" cy="857177"/>
          </a:xfrm>
          <a:prstGeom prst="can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1291;p90"/>
          <p:cNvCxnSpPr/>
          <p:nvPr/>
        </p:nvCxnSpPr>
        <p:spPr>
          <a:xfrm>
            <a:off x="1586164" y="3997760"/>
            <a:ext cx="753404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292;p90"/>
          <p:cNvSpPr txBox="1"/>
          <p:nvPr/>
        </p:nvSpPr>
        <p:spPr>
          <a:xfrm>
            <a:off x="1064508" y="2284665"/>
            <a:ext cx="1422184" cy="78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图片和标签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293;p90"/>
          <p:cNvSpPr txBox="1"/>
          <p:nvPr/>
        </p:nvSpPr>
        <p:spPr>
          <a:xfrm>
            <a:off x="3168778" y="2409425"/>
            <a:ext cx="72821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猫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Google Shape;1294;p90"/>
          <p:cNvCxnSpPr/>
          <p:nvPr/>
        </p:nvCxnSpPr>
        <p:spPr>
          <a:xfrm rot="10800000" flipH="1">
            <a:off x="1535403" y="2606173"/>
            <a:ext cx="1633375" cy="963949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295;p90"/>
          <p:cNvSpPr/>
          <p:nvPr/>
        </p:nvSpPr>
        <p:spPr>
          <a:xfrm rot="5399177">
            <a:off x="5657222" y="3442003"/>
            <a:ext cx="1252174" cy="111151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oogle Shape;1296;p90"/>
          <p:cNvCxnSpPr/>
          <p:nvPr/>
        </p:nvCxnSpPr>
        <p:spPr>
          <a:xfrm>
            <a:off x="4855221" y="3978416"/>
            <a:ext cx="745479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297;p90"/>
          <p:cNvSpPr txBox="1"/>
          <p:nvPr/>
        </p:nvSpPr>
        <p:spPr>
          <a:xfrm>
            <a:off x="5834036" y="3801013"/>
            <a:ext cx="898566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298;p90"/>
          <p:cNvSpPr txBox="1"/>
          <p:nvPr/>
        </p:nvSpPr>
        <p:spPr>
          <a:xfrm>
            <a:off x="7708575" y="3071302"/>
            <a:ext cx="1435426" cy="72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计算损失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Google Shape;1299;p90"/>
          <p:cNvCxnSpPr/>
          <p:nvPr/>
        </p:nvCxnSpPr>
        <p:spPr>
          <a:xfrm>
            <a:off x="3896988" y="2606173"/>
            <a:ext cx="3603861" cy="638234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300;p90"/>
          <p:cNvCxnSpPr/>
          <p:nvPr/>
        </p:nvCxnSpPr>
        <p:spPr>
          <a:xfrm rot="10800000" flipH="1">
            <a:off x="6951017" y="3733179"/>
            <a:ext cx="508967" cy="111871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" name="Google Shape;1302;p90"/>
          <p:cNvPicPr preferRelativeResize="0"/>
          <p:nvPr/>
        </p:nvPicPr>
        <p:blipFill rotWithShape="1">
          <a:blip r:embed="rId3">
            <a:alphaModFix/>
          </a:blip>
          <a:srcRect t="13186"/>
          <a:stretch/>
        </p:blipFill>
        <p:spPr>
          <a:xfrm>
            <a:off x="2375184" y="3196429"/>
            <a:ext cx="1029387" cy="142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956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5614</TotalTime>
  <Words>6347</Words>
  <Application>Microsoft Macintosh PowerPoint</Application>
  <PresentationFormat>全屏显示(4:3)</PresentationFormat>
  <Paragraphs>1450</Paragraphs>
  <Slides>115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Courier New</vt:lpstr>
      <vt:lpstr>Office Theme</vt:lpstr>
      <vt:lpstr>JJohnson NN class</vt:lpstr>
      <vt:lpstr>计算机视觉 第08章 卷积神经网络</vt:lpstr>
      <vt:lpstr>本章内容</vt:lpstr>
      <vt:lpstr>PowerPoint 演示文稿</vt:lpstr>
      <vt:lpstr>PowerPoint 演示文稿</vt:lpstr>
      <vt:lpstr>卷积网络LeNet-5</vt:lpstr>
      <vt:lpstr>全连接网络的构成成分</vt:lpstr>
      <vt:lpstr>卷积神经网络的构成成分</vt:lpstr>
      <vt:lpstr>本章内容</vt:lpstr>
      <vt:lpstr>卷积网络的组成成分</vt:lpstr>
      <vt:lpstr>全连接层Fully-Connected Layer</vt:lpstr>
      <vt:lpstr>全连接层Fully-Connected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卷积层Convolution Layer</vt:lpstr>
      <vt:lpstr>卷积层级联Stacking Convolutions</vt:lpstr>
      <vt:lpstr>卷积层级联Stacking Convolutions</vt:lpstr>
      <vt:lpstr>卷积层级联Stacking Convolutions</vt:lpstr>
      <vt:lpstr>卷积核可视化? </vt:lpstr>
      <vt:lpstr>卷积核可视化? </vt:lpstr>
      <vt:lpstr>卷积核可视化? </vt:lpstr>
      <vt:lpstr>卷积核可视化? </vt:lpstr>
      <vt:lpstr>空域维度处理</vt:lpstr>
      <vt:lpstr>空域维度处理</vt:lpstr>
      <vt:lpstr>空域维度处理</vt:lpstr>
      <vt:lpstr>空域维度处理</vt:lpstr>
      <vt:lpstr>空域维度处理</vt:lpstr>
      <vt:lpstr>空域维度处理</vt:lpstr>
      <vt:lpstr>空域维度处理</vt:lpstr>
      <vt:lpstr>空域维度处理</vt:lpstr>
      <vt:lpstr>空域维度处理</vt:lpstr>
      <vt:lpstr>感受野</vt:lpstr>
      <vt:lpstr>感受野</vt:lpstr>
      <vt:lpstr>感受野</vt:lpstr>
      <vt:lpstr>感受野</vt:lpstr>
      <vt:lpstr>卷积步长</vt:lpstr>
      <vt:lpstr>卷积步长</vt:lpstr>
      <vt:lpstr>卷积步长</vt:lpstr>
      <vt:lpstr>卷积步长</vt:lpstr>
      <vt:lpstr>卷积举例</vt:lpstr>
      <vt:lpstr>卷积举例</vt:lpstr>
      <vt:lpstr>卷积举例</vt:lpstr>
      <vt:lpstr>卷积举例</vt:lpstr>
      <vt:lpstr>卷积举例</vt:lpstr>
      <vt:lpstr>卷积举例</vt:lpstr>
      <vt:lpstr>举例: 1x1 卷积</vt:lpstr>
      <vt:lpstr>举例: 1x1 卷积</vt:lpstr>
      <vt:lpstr>卷积总结</vt:lpstr>
      <vt:lpstr>卷积总结</vt:lpstr>
      <vt:lpstr>不同类型卷积</vt:lpstr>
      <vt:lpstr>不同类型卷积</vt:lpstr>
      <vt:lpstr>不同类型卷积</vt:lpstr>
      <vt:lpstr>Mindspore 卷积层Convolution Layer</vt:lpstr>
      <vt:lpstr>本章内容</vt:lpstr>
      <vt:lpstr>卷积网络的成分</vt:lpstr>
      <vt:lpstr>池化层: 另一种下采样的方法</vt:lpstr>
      <vt:lpstr>最大池化</vt:lpstr>
      <vt:lpstr>池化总结</vt:lpstr>
      <vt:lpstr>卷积网络LeNet-5</vt:lpstr>
      <vt:lpstr>举例: LeNet-5</vt:lpstr>
      <vt:lpstr>举例: LeNet-5*</vt:lpstr>
      <vt:lpstr>举例: LeNet-5</vt:lpstr>
      <vt:lpstr>举例: LeNet-5</vt:lpstr>
      <vt:lpstr>举例: LeNet-5</vt:lpstr>
      <vt:lpstr>举例: LeNet-5</vt:lpstr>
      <vt:lpstr>举例: LeNet-5</vt:lpstr>
      <vt:lpstr>举例: LeNet-5*</vt:lpstr>
      <vt:lpstr>举例: LeNet-5</vt:lpstr>
      <vt:lpstr>问题: 深度网络非常难于训练!</vt:lpstr>
      <vt:lpstr>卷积网络的成分</vt:lpstr>
      <vt:lpstr>批归一化</vt:lpstr>
      <vt:lpstr>批归一化</vt:lpstr>
      <vt:lpstr>批归一化</vt:lpstr>
      <vt:lpstr>批归一化</vt:lpstr>
      <vt:lpstr>批归一化: 测试</vt:lpstr>
      <vt:lpstr>批归一化: 测试时间</vt:lpstr>
      <vt:lpstr>批归一化: 测试时间</vt:lpstr>
      <vt:lpstr>ConvNets的批归一化</vt:lpstr>
      <vt:lpstr>批归一化</vt:lpstr>
      <vt:lpstr>批归一化</vt:lpstr>
      <vt:lpstr>批归一化</vt:lpstr>
      <vt:lpstr>层归一化</vt:lpstr>
      <vt:lpstr>实例归一化</vt:lpstr>
      <vt:lpstr>归一化层的比较</vt:lpstr>
      <vt:lpstr>组归一化</vt:lpstr>
      <vt:lpstr>本章内容</vt:lpstr>
      <vt:lpstr>总括</vt:lpstr>
      <vt:lpstr>数据预处理</vt:lpstr>
      <vt:lpstr>数据预处理</vt:lpstr>
      <vt:lpstr>权重初始化</vt:lpstr>
      <vt:lpstr>权重初始化</vt:lpstr>
      <vt:lpstr>数据增强</vt:lpstr>
      <vt:lpstr>数据增强: 随机裁剪和缩放</vt:lpstr>
      <vt:lpstr>正则化</vt:lpstr>
      <vt:lpstr>(旧形式) 正则化: 损失函数增加正则项</vt:lpstr>
      <vt:lpstr>正则化: Dropout</vt:lpstr>
      <vt:lpstr>正则化: Dropout</vt:lpstr>
      <vt:lpstr>通常处理</vt:lpstr>
      <vt:lpstr>学习速率</vt:lpstr>
      <vt:lpstr>训练多长时间? Early Stopping</vt:lpstr>
      <vt:lpstr>模型集成</vt:lpstr>
      <vt:lpstr>模型集成: 小技巧</vt:lpstr>
      <vt:lpstr>本章内容</vt:lpstr>
      <vt:lpstr>本章小结</vt:lpstr>
      <vt:lpstr>总结: 卷积网络的构成成分</vt:lpstr>
      <vt:lpstr>总结: 卷积网络的构成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328</cp:revision>
  <dcterms:created xsi:type="dcterms:W3CDTF">2009-09-01T01:33:15Z</dcterms:created>
  <dcterms:modified xsi:type="dcterms:W3CDTF">2022-11-21T18:12:11Z</dcterms:modified>
</cp:coreProperties>
</file>